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7" r:id="rId18"/>
    <p:sldId id="288" r:id="rId19"/>
    <p:sldId id="289" r:id="rId20"/>
    <p:sldId id="290" r:id="rId21"/>
    <p:sldId id="312" r:id="rId22"/>
    <p:sldId id="292" r:id="rId23"/>
    <p:sldId id="293" r:id="rId24"/>
    <p:sldId id="294" r:id="rId25"/>
    <p:sldId id="295" r:id="rId26"/>
    <p:sldId id="296" r:id="rId27"/>
    <p:sldId id="279" r:id="rId28"/>
    <p:sldId id="313" r:id="rId29"/>
    <p:sldId id="315" r:id="rId30"/>
    <p:sldId id="323" r:id="rId31"/>
    <p:sldId id="311" r:id="rId32"/>
    <p:sldId id="297" r:id="rId33"/>
    <p:sldId id="298" r:id="rId34"/>
    <p:sldId id="299" r:id="rId35"/>
    <p:sldId id="282" r:id="rId36"/>
    <p:sldId id="300" r:id="rId37"/>
    <p:sldId id="301" r:id="rId38"/>
    <p:sldId id="302" r:id="rId39"/>
    <p:sldId id="283" r:id="rId40"/>
    <p:sldId id="303" r:id="rId41"/>
    <p:sldId id="304" r:id="rId42"/>
    <p:sldId id="305" r:id="rId43"/>
    <p:sldId id="284" r:id="rId44"/>
    <p:sldId id="324" r:id="rId45"/>
    <p:sldId id="286" r:id="rId46"/>
    <p:sldId id="287" r:id="rId47"/>
    <p:sldId id="316" r:id="rId48"/>
    <p:sldId id="317" r:id="rId49"/>
    <p:sldId id="278" r:id="rId50"/>
    <p:sldId id="318" r:id="rId51"/>
    <p:sldId id="319" r:id="rId52"/>
    <p:sldId id="280" r:id="rId53"/>
    <p:sldId id="281" r:id="rId54"/>
    <p:sldId id="320" r:id="rId55"/>
    <p:sldId id="321" r:id="rId56"/>
    <p:sldId id="322" r:id="rId57"/>
    <p:sldId id="285" r:id="rId58"/>
    <p:sldId id="310" r:id="rId59"/>
  </p:sldIdLst>
  <p:sldSz cx="9144000" cy="6858000" type="screen4x3"/>
  <p:notesSz cx="6858000" cy="9144000"/>
  <p:defaultTextStyle>
    <a:defPPr>
      <a:defRPr lang="es-EC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0FC41-EE10-45F7-A795-99F7E529549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</dgm:pt>
    <dgm:pt modelId="{D65330FE-DDB6-4831-BFEE-780AED64A74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Nos orienta en nuestras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acciones.</a:t>
          </a: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1AE3EE49-B4CB-46A1-8E18-7AA8F683DBC2}" type="parTrans" cxnId="{B7B3800D-93C5-4EB2-B4FD-2218248B0193}">
      <dgm:prSet/>
      <dgm:spPr/>
      <dgm:t>
        <a:bodyPr/>
        <a:lstStyle/>
        <a:p>
          <a:endParaRPr lang="es-EC"/>
        </a:p>
      </dgm:t>
    </dgm:pt>
    <dgm:pt modelId="{9D90A700-B7F8-4B09-BE38-0C229F7212BF}" type="sibTrans" cxnId="{B7B3800D-93C5-4EB2-B4FD-2218248B0193}">
      <dgm:prSet/>
      <dgm:spPr/>
      <dgm:t>
        <a:bodyPr/>
        <a:lstStyle/>
        <a:p>
          <a:endParaRPr lang="es-EC"/>
        </a:p>
      </dgm:t>
    </dgm:pt>
    <dgm:pt modelId="{B79752CE-B62E-452D-ABC2-B6B0F5B7AD1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En el silencio y oración escuchamos la voz de Dios.</a:t>
          </a: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E4649747-261B-4AF8-852C-3DCBD8E2457C}" type="parTrans" cxnId="{8F90E736-AFEF-4D3D-ABB6-BFFDB205BBEF}">
      <dgm:prSet/>
      <dgm:spPr/>
      <dgm:t>
        <a:bodyPr/>
        <a:lstStyle/>
        <a:p>
          <a:endParaRPr lang="es-EC"/>
        </a:p>
      </dgm:t>
    </dgm:pt>
    <dgm:pt modelId="{9B62168C-6D08-4693-9030-1AF3FDDADEE6}" type="sibTrans" cxnId="{8F90E736-AFEF-4D3D-ABB6-BFFDB205BBEF}">
      <dgm:prSet/>
      <dgm:spPr/>
      <dgm:t>
        <a:bodyPr/>
        <a:lstStyle/>
        <a:p>
          <a:endParaRPr lang="es-EC"/>
        </a:p>
      </dgm:t>
    </dgm:pt>
    <dgm:pt modelId="{5ABB0801-1B40-4F42-AA1A-D8510C49326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Dios nos habla a través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de la conciencia.</a:t>
          </a: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BBD03F74-B703-4712-B10B-6B4C5BD456EC}" type="parTrans" cxnId="{D24E31B8-F6C5-4C68-B402-0AC83B8C38E6}">
      <dgm:prSet/>
      <dgm:spPr/>
      <dgm:t>
        <a:bodyPr/>
        <a:lstStyle/>
        <a:p>
          <a:endParaRPr lang="es-EC"/>
        </a:p>
      </dgm:t>
    </dgm:pt>
    <dgm:pt modelId="{E3C050B9-42DF-4CE8-927C-D53680C5732D}" type="sibTrans" cxnId="{D24E31B8-F6C5-4C68-B402-0AC83B8C38E6}">
      <dgm:prSet/>
      <dgm:spPr/>
      <dgm:t>
        <a:bodyPr/>
        <a:lstStyle/>
        <a:p>
          <a:endParaRPr lang="es-EC"/>
        </a:p>
      </dgm:t>
    </dgm:pt>
    <dgm:pt modelId="{504EEAF0-7523-4D49-B2EB-86E20A751154}" type="pres">
      <dgm:prSet presAssocID="{1C50FC41-EE10-45F7-A795-99F7E5295495}" presName="cycle" presStyleCnt="0">
        <dgm:presLayoutVars>
          <dgm:dir/>
          <dgm:resizeHandles val="exact"/>
        </dgm:presLayoutVars>
      </dgm:prSet>
      <dgm:spPr/>
    </dgm:pt>
    <dgm:pt modelId="{75794A04-12B8-4CE3-95AB-CA7DA6536936}" type="pres">
      <dgm:prSet presAssocID="{D65330FE-DDB6-4831-BFEE-780AED64A744}" presName="dummy" presStyleCnt="0"/>
      <dgm:spPr/>
    </dgm:pt>
    <dgm:pt modelId="{8402EBE0-9686-48F1-AEEF-A7EC0C47B1C5}" type="pres">
      <dgm:prSet presAssocID="{D65330FE-DDB6-4831-BFEE-780AED64A744}" presName="node" presStyleLbl="revTx" presStyleIdx="0" presStyleCnt="3" custRadScaleRad="115868" custRadScaleInc="5177">
        <dgm:presLayoutVars>
          <dgm:bulletEnabled val="1"/>
        </dgm:presLayoutVars>
      </dgm:prSet>
      <dgm:spPr/>
    </dgm:pt>
    <dgm:pt modelId="{3381EFFD-ED74-484B-ADEE-D0E186480F37}" type="pres">
      <dgm:prSet presAssocID="{9D90A700-B7F8-4B09-BE38-0C229F7212BF}" presName="sibTrans" presStyleLbl="node1" presStyleIdx="0" presStyleCnt="3"/>
      <dgm:spPr/>
    </dgm:pt>
    <dgm:pt modelId="{FFDEDBDC-897A-4587-A342-D4E07C550314}" type="pres">
      <dgm:prSet presAssocID="{B79752CE-B62E-452D-ABC2-B6B0F5B7AD12}" presName="dummy" presStyleCnt="0"/>
      <dgm:spPr/>
    </dgm:pt>
    <dgm:pt modelId="{20D52E5B-9F5F-48D1-8450-0BCA0160EE61}" type="pres">
      <dgm:prSet presAssocID="{B79752CE-B62E-452D-ABC2-B6B0F5B7AD12}" presName="node" presStyleLbl="revTx" presStyleIdx="1" presStyleCnt="3" custScaleX="85489" custScaleY="95771">
        <dgm:presLayoutVars>
          <dgm:bulletEnabled val="1"/>
        </dgm:presLayoutVars>
      </dgm:prSet>
      <dgm:spPr/>
    </dgm:pt>
    <dgm:pt modelId="{24BAEB9D-7529-4F5C-8B74-C24DCB314B2D}" type="pres">
      <dgm:prSet presAssocID="{9B62168C-6D08-4693-9030-1AF3FDDADEE6}" presName="sibTrans" presStyleLbl="node1" presStyleIdx="1" presStyleCnt="3"/>
      <dgm:spPr/>
    </dgm:pt>
    <dgm:pt modelId="{F5985B16-730F-412F-ADF6-A31285F0225A}" type="pres">
      <dgm:prSet presAssocID="{5ABB0801-1B40-4F42-AA1A-D8510C493262}" presName="dummy" presStyleCnt="0"/>
      <dgm:spPr/>
    </dgm:pt>
    <dgm:pt modelId="{20DE2068-C2FB-4F50-BEB5-ED6EE6298326}" type="pres">
      <dgm:prSet presAssocID="{5ABB0801-1B40-4F42-AA1A-D8510C493262}" presName="node" presStyleLbl="revTx" presStyleIdx="2" presStyleCnt="3" custRadScaleRad="117310" custRadScaleInc="-7063">
        <dgm:presLayoutVars>
          <dgm:bulletEnabled val="1"/>
        </dgm:presLayoutVars>
      </dgm:prSet>
      <dgm:spPr/>
    </dgm:pt>
    <dgm:pt modelId="{40B7F0AE-2342-45DA-B1AB-40666A4F82B4}" type="pres">
      <dgm:prSet presAssocID="{E3C050B9-42DF-4CE8-927C-D53680C5732D}" presName="sibTrans" presStyleLbl="node1" presStyleIdx="2" presStyleCnt="3"/>
      <dgm:spPr/>
    </dgm:pt>
  </dgm:ptLst>
  <dgm:cxnLst>
    <dgm:cxn modelId="{8E581502-253A-431F-AA43-0E2A4DE9631C}" type="presOf" srcId="{D65330FE-DDB6-4831-BFEE-780AED64A744}" destId="{8402EBE0-9686-48F1-AEEF-A7EC0C47B1C5}" srcOrd="0" destOrd="0" presId="urn:microsoft.com/office/officeart/2005/8/layout/cycle1"/>
    <dgm:cxn modelId="{B7B3800D-93C5-4EB2-B4FD-2218248B0193}" srcId="{1C50FC41-EE10-45F7-A795-99F7E5295495}" destId="{D65330FE-DDB6-4831-BFEE-780AED64A744}" srcOrd="0" destOrd="0" parTransId="{1AE3EE49-B4CB-46A1-8E18-7AA8F683DBC2}" sibTransId="{9D90A700-B7F8-4B09-BE38-0C229F7212BF}"/>
    <dgm:cxn modelId="{16944D1A-79EB-49BE-B30B-1E33A29605D7}" type="presOf" srcId="{5ABB0801-1B40-4F42-AA1A-D8510C493262}" destId="{20DE2068-C2FB-4F50-BEB5-ED6EE6298326}" srcOrd="0" destOrd="0" presId="urn:microsoft.com/office/officeart/2005/8/layout/cycle1"/>
    <dgm:cxn modelId="{8F90E736-AFEF-4D3D-ABB6-BFFDB205BBEF}" srcId="{1C50FC41-EE10-45F7-A795-99F7E5295495}" destId="{B79752CE-B62E-452D-ABC2-B6B0F5B7AD12}" srcOrd="1" destOrd="0" parTransId="{E4649747-261B-4AF8-852C-3DCBD8E2457C}" sibTransId="{9B62168C-6D08-4693-9030-1AF3FDDADEE6}"/>
    <dgm:cxn modelId="{D2AEB83F-97D4-4CA9-96A3-E91292B25F79}" type="presOf" srcId="{1C50FC41-EE10-45F7-A795-99F7E5295495}" destId="{504EEAF0-7523-4D49-B2EB-86E20A751154}" srcOrd="0" destOrd="0" presId="urn:microsoft.com/office/officeart/2005/8/layout/cycle1"/>
    <dgm:cxn modelId="{3BC60E41-343E-4D8C-A252-9E7ECCF78D8B}" type="presOf" srcId="{9D90A700-B7F8-4B09-BE38-0C229F7212BF}" destId="{3381EFFD-ED74-484B-ADEE-D0E186480F37}" srcOrd="0" destOrd="0" presId="urn:microsoft.com/office/officeart/2005/8/layout/cycle1"/>
    <dgm:cxn modelId="{D24E31B8-F6C5-4C68-B402-0AC83B8C38E6}" srcId="{1C50FC41-EE10-45F7-A795-99F7E5295495}" destId="{5ABB0801-1B40-4F42-AA1A-D8510C493262}" srcOrd="2" destOrd="0" parTransId="{BBD03F74-B703-4712-B10B-6B4C5BD456EC}" sibTransId="{E3C050B9-42DF-4CE8-927C-D53680C5732D}"/>
    <dgm:cxn modelId="{DE1F66B9-486D-45BD-8960-039D53DD3DD2}" type="presOf" srcId="{9B62168C-6D08-4693-9030-1AF3FDDADEE6}" destId="{24BAEB9D-7529-4F5C-8B74-C24DCB314B2D}" srcOrd="0" destOrd="0" presId="urn:microsoft.com/office/officeart/2005/8/layout/cycle1"/>
    <dgm:cxn modelId="{EE022FDD-7562-4A1E-8746-CB3A73867632}" type="presOf" srcId="{E3C050B9-42DF-4CE8-927C-D53680C5732D}" destId="{40B7F0AE-2342-45DA-B1AB-40666A4F82B4}" srcOrd="0" destOrd="0" presId="urn:microsoft.com/office/officeart/2005/8/layout/cycle1"/>
    <dgm:cxn modelId="{EAE142E1-BBEE-4F44-BA51-6A417E618B20}" type="presOf" srcId="{B79752CE-B62E-452D-ABC2-B6B0F5B7AD12}" destId="{20D52E5B-9F5F-48D1-8450-0BCA0160EE61}" srcOrd="0" destOrd="0" presId="urn:microsoft.com/office/officeart/2005/8/layout/cycle1"/>
    <dgm:cxn modelId="{78D2FD79-F327-4A3B-82BA-C57727DC2EAB}" type="presParOf" srcId="{504EEAF0-7523-4D49-B2EB-86E20A751154}" destId="{75794A04-12B8-4CE3-95AB-CA7DA6536936}" srcOrd="0" destOrd="0" presId="urn:microsoft.com/office/officeart/2005/8/layout/cycle1"/>
    <dgm:cxn modelId="{8865FDB8-E728-4C5D-9B81-FD2FFD37529C}" type="presParOf" srcId="{504EEAF0-7523-4D49-B2EB-86E20A751154}" destId="{8402EBE0-9686-48F1-AEEF-A7EC0C47B1C5}" srcOrd="1" destOrd="0" presId="urn:microsoft.com/office/officeart/2005/8/layout/cycle1"/>
    <dgm:cxn modelId="{5A68C42F-568A-48B8-BF1C-F837C4C890C3}" type="presParOf" srcId="{504EEAF0-7523-4D49-B2EB-86E20A751154}" destId="{3381EFFD-ED74-484B-ADEE-D0E186480F37}" srcOrd="2" destOrd="0" presId="urn:microsoft.com/office/officeart/2005/8/layout/cycle1"/>
    <dgm:cxn modelId="{B5B63872-2646-4C0E-84E4-85CB3E226530}" type="presParOf" srcId="{504EEAF0-7523-4D49-B2EB-86E20A751154}" destId="{FFDEDBDC-897A-4587-A342-D4E07C550314}" srcOrd="3" destOrd="0" presId="urn:microsoft.com/office/officeart/2005/8/layout/cycle1"/>
    <dgm:cxn modelId="{1E37DE8E-3518-409C-ABE6-A45AB1C3CD81}" type="presParOf" srcId="{504EEAF0-7523-4D49-B2EB-86E20A751154}" destId="{20D52E5B-9F5F-48D1-8450-0BCA0160EE61}" srcOrd="4" destOrd="0" presId="urn:microsoft.com/office/officeart/2005/8/layout/cycle1"/>
    <dgm:cxn modelId="{9666C45E-379C-40CF-B0A8-49AB6FECF594}" type="presParOf" srcId="{504EEAF0-7523-4D49-B2EB-86E20A751154}" destId="{24BAEB9D-7529-4F5C-8B74-C24DCB314B2D}" srcOrd="5" destOrd="0" presId="urn:microsoft.com/office/officeart/2005/8/layout/cycle1"/>
    <dgm:cxn modelId="{110A508D-D6E3-4A3C-A77C-648D0DE74F0F}" type="presParOf" srcId="{504EEAF0-7523-4D49-B2EB-86E20A751154}" destId="{F5985B16-730F-412F-ADF6-A31285F0225A}" srcOrd="6" destOrd="0" presId="urn:microsoft.com/office/officeart/2005/8/layout/cycle1"/>
    <dgm:cxn modelId="{36839F0B-D405-4799-A22A-D9D8EE80E80F}" type="presParOf" srcId="{504EEAF0-7523-4D49-B2EB-86E20A751154}" destId="{20DE2068-C2FB-4F50-BEB5-ED6EE6298326}" srcOrd="7" destOrd="0" presId="urn:microsoft.com/office/officeart/2005/8/layout/cycle1"/>
    <dgm:cxn modelId="{8CB1506A-F95E-40D0-921D-B943A72BA3E9}" type="presParOf" srcId="{504EEAF0-7523-4D49-B2EB-86E20A751154}" destId="{40B7F0AE-2342-45DA-B1AB-40666A4F82B4}" srcOrd="8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2EBE0-9686-48F1-AEEF-A7EC0C47B1C5}">
      <dsp:nvSpPr>
        <dsp:cNvPr id="0" name=""/>
        <dsp:cNvSpPr/>
      </dsp:nvSpPr>
      <dsp:spPr>
        <a:xfrm>
          <a:off x="5652119" y="361843"/>
          <a:ext cx="2190005" cy="2190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Nos orienta en nuestras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acciones.</a:t>
          </a:r>
          <a:endParaRPr kumimoji="0" lang="en-US" sz="2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5652119" y="361843"/>
        <a:ext cx="2190005" cy="2190005"/>
      </dsp:txXfrm>
    </dsp:sp>
    <dsp:sp modelId="{3381EFFD-ED74-484B-ADEE-D0E186480F37}">
      <dsp:nvSpPr>
        <dsp:cNvPr id="0" name=""/>
        <dsp:cNvSpPr/>
      </dsp:nvSpPr>
      <dsp:spPr>
        <a:xfrm>
          <a:off x="2322374" y="-108747"/>
          <a:ext cx="5174705" cy="5174705"/>
        </a:xfrm>
        <a:prstGeom prst="circularArrow">
          <a:avLst>
            <a:gd name="adj1" fmla="val 8253"/>
            <a:gd name="adj2" fmla="val 576476"/>
            <a:gd name="adj3" fmla="val 3842079"/>
            <a:gd name="adj4" fmla="val 118531"/>
            <a:gd name="adj5" fmla="val 96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52E5B-9F5F-48D1-8450-0BCA0160EE61}">
      <dsp:nvSpPr>
        <dsp:cNvPr id="0" name=""/>
        <dsp:cNvSpPr/>
      </dsp:nvSpPr>
      <dsp:spPr>
        <a:xfrm>
          <a:off x="3635892" y="3685952"/>
          <a:ext cx="1872214" cy="2097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En el silencio y oración escuchamos la voz de Dios.</a:t>
          </a:r>
          <a:endParaRPr kumimoji="0" lang="en-US" sz="2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3635892" y="3685952"/>
        <a:ext cx="1872214" cy="2097390"/>
      </dsp:txXfrm>
    </dsp:sp>
    <dsp:sp modelId="{24BAEB9D-7529-4F5C-8B74-C24DCB314B2D}">
      <dsp:nvSpPr>
        <dsp:cNvPr id="0" name=""/>
        <dsp:cNvSpPr/>
      </dsp:nvSpPr>
      <dsp:spPr>
        <a:xfrm>
          <a:off x="1615017" y="-117841"/>
          <a:ext cx="5174705" cy="5174705"/>
        </a:xfrm>
        <a:prstGeom prst="circularArrow">
          <a:avLst>
            <a:gd name="adj1" fmla="val 8253"/>
            <a:gd name="adj2" fmla="val 576476"/>
            <a:gd name="adj3" fmla="val 10066390"/>
            <a:gd name="adj4" fmla="val 6327770"/>
            <a:gd name="adj5" fmla="val 96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E2068-C2FB-4F50-BEB5-ED6EE6298326}">
      <dsp:nvSpPr>
        <dsp:cNvPr id="0" name=""/>
        <dsp:cNvSpPr/>
      </dsp:nvSpPr>
      <dsp:spPr>
        <a:xfrm>
          <a:off x="1259624" y="376588"/>
          <a:ext cx="2190005" cy="2190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Dios nos habla a través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C" sz="2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de la conciencia.</a:t>
          </a:r>
          <a:endParaRPr kumimoji="0" lang="en-US" sz="2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1259624" y="376588"/>
        <a:ext cx="2190005" cy="2190005"/>
      </dsp:txXfrm>
    </dsp:sp>
    <dsp:sp modelId="{40B7F0AE-2342-45DA-B1AB-40666A4F82B4}">
      <dsp:nvSpPr>
        <dsp:cNvPr id="0" name=""/>
        <dsp:cNvSpPr/>
      </dsp:nvSpPr>
      <dsp:spPr>
        <a:xfrm>
          <a:off x="1952602" y="-379296"/>
          <a:ext cx="5174705" cy="5174705"/>
        </a:xfrm>
        <a:prstGeom prst="circularArrow">
          <a:avLst>
            <a:gd name="adj1" fmla="val 8253"/>
            <a:gd name="adj2" fmla="val 576476"/>
            <a:gd name="adj3" fmla="val 17517329"/>
            <a:gd name="adj4" fmla="val 14347514"/>
            <a:gd name="adj5" fmla="val 96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2F11-6C32-41EA-AEDB-E555F57D500D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346BE-3953-4193-BEE2-F458B0501602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08512-5C64-4890-ACFE-D86673964825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6E7CF-C699-4B39-9831-870FED9C9C76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AD94D-9855-4F3D-B5E2-050BEE0B6F2F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7E644-6C3A-420E-B915-8B65F7EFED4A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3CBA2-6DF6-4FAB-B42C-B25EBEE0193B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0F101-FF01-4911-A0C2-50F192826E24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47FF3-F201-4F8A-9A21-5A8A17910AA8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C9921-AF65-48EC-A509-424CD8A6E9CC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B82D8-4F44-4F48-BC3A-247FDCCDCAD1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C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C"/>
              <a:t>Haga clic para modificar el estilo de texto del patrón</a:t>
            </a:r>
          </a:p>
          <a:p>
            <a:pPr lvl="1"/>
            <a:r>
              <a:rPr lang="es-EC"/>
              <a:t>Segundo nivel</a:t>
            </a:r>
          </a:p>
          <a:p>
            <a:pPr lvl="2"/>
            <a:r>
              <a:rPr lang="es-EC"/>
              <a:t>Tercer nivel</a:t>
            </a:r>
          </a:p>
          <a:p>
            <a:pPr lvl="3"/>
            <a:r>
              <a:rPr lang="es-EC"/>
              <a:t>Cuarto nivel</a:t>
            </a:r>
          </a:p>
          <a:p>
            <a:pPr lvl="4"/>
            <a:r>
              <a:rPr lang="es-EC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C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C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FBABCA-C114-428D-B9D1-7CB86C39EC1A}" type="slidenum">
              <a:rPr lang="es-EC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37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file:///E:\PRESENTACIONES%20TALLERES%20INICIACI&#211;N%20BIBLIA.VD\taller1\hipervinculos.ppt#-1,11,Diapositiva 11" TargetMode="External"/><Relationship Id="rId7" Type="http://schemas.openxmlformats.org/officeDocument/2006/relationships/image" Target="../media/image43.jpeg"/><Relationship Id="rId2" Type="http://schemas.openxmlformats.org/officeDocument/2006/relationships/hyperlink" Target="file:///E:\PRESENTACIONES%20TALLERES%20INICIACI&#211;N%20BIBLIA.VD\taller1\hipervinculos.ppt#-1,10,Diapositiva 1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slide" Target="slide4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slide" Target="slide4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980728"/>
            <a:ext cx="2819400" cy="1676400"/>
          </a:xfrm>
        </p:spPr>
        <p:txBody>
          <a:bodyPr/>
          <a:lstStyle/>
          <a:p>
            <a:r>
              <a:rPr lang="es-EC" sz="3600" b="1" dirty="0">
                <a:latin typeface="Tempus Sans ITC" pitchFamily="82" charset="0"/>
              </a:rPr>
              <a:t>Una ventana entre la </a:t>
            </a:r>
            <a:br>
              <a:rPr lang="es-EC" sz="3600" b="1" dirty="0">
                <a:latin typeface="Tempus Sans ITC" pitchFamily="82" charset="0"/>
              </a:rPr>
            </a:br>
            <a:endParaRPr lang="es-ES" sz="3600" b="1" dirty="0">
              <a:latin typeface="Tempus Sans ITC" pitchFamily="82" charset="0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510218" y="2852936"/>
            <a:ext cx="3070904" cy="3142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atura MT Script Capitals"/>
              </a:rPr>
              <a:t>Biblia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/>
              </a:rPr>
              <a:t>y la</a:t>
            </a:r>
          </a:p>
          <a:p>
            <a:pPr algn="ctr"/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atura MT Script Capitals"/>
              </a:rPr>
              <a:t>Vida</a:t>
            </a:r>
          </a:p>
          <a:p>
            <a:pPr algn="ctr"/>
            <a:endParaRPr lang="es-E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empus Sans ITC"/>
            </a:endParaRPr>
          </a:p>
          <a:p>
            <a:pPr algn="ctr"/>
            <a:endParaRPr lang="es-E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Matura MT Script Capital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9887AC-8C48-4B6B-915A-9681E4F36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80728"/>
            <a:ext cx="4520760" cy="43589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6000" b="1">
                <a:solidFill>
                  <a:schemeClr val="tx2"/>
                </a:solidFill>
                <a:latin typeface="Viner Hand ITC" pitchFamily="66" charset="0"/>
              </a:rPr>
              <a:t>Tema 3</a:t>
            </a:r>
            <a:endParaRPr 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315200" cy="990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/>
              </a:rPr>
              <a:t>Imágenes en torno a la Biblia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977374"/>
            <a:ext cx="4367073" cy="4242452"/>
          </a:xfrm>
          <a:prstGeom prst="rect">
            <a:avLst/>
          </a:prstGeo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508104" y="2744800"/>
            <a:ext cx="3419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800" dirty="0">
                <a:latin typeface="Tahoma" pitchFamily="34" charset="0"/>
              </a:rPr>
              <a:t>Comparemos a nuestra Biblia con las</a:t>
            </a:r>
          </a:p>
          <a:p>
            <a:r>
              <a:rPr lang="es-EC" sz="2800" dirty="0">
                <a:latin typeface="Tahoma" pitchFamily="34" charset="0"/>
              </a:rPr>
              <a:t>realidades cotidianas y entenderemos qué es la Biblia.</a:t>
            </a:r>
            <a:endParaRPr lang="en-US" sz="2800" dirty="0">
              <a:latin typeface="Tahoma" pitchFamily="34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57200" y="1981200"/>
            <a:ext cx="441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57200" y="6248400"/>
            <a:ext cx="441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rot="5400000">
            <a:off x="-1676400" y="4114800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rot="5400000">
            <a:off x="2743200" y="4143375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2" y="2009775"/>
            <a:ext cx="1190183" cy="17766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2" y="3936079"/>
            <a:ext cx="2097230" cy="14070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923430" y="682005"/>
            <a:ext cx="7344990" cy="5757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La Biblia es como un espejo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99592" y="2060848"/>
            <a:ext cx="30243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800" dirty="0">
                <a:latin typeface="Tahoma" pitchFamily="34" charset="0"/>
              </a:rPr>
              <a:t>Mirarnos en el espejo de la Biblia nos ayuda a revisar, ajustar y cambiar nuestra vida de acuerdo al proyecto de Dios en su Palabra.</a:t>
            </a:r>
            <a:endParaRPr lang="en-US" sz="28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3099635" cy="46268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1093304" y="704378"/>
            <a:ext cx="6957392" cy="4931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La Biblia es como una ventana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3528" y="2051422"/>
            <a:ext cx="3816424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600" dirty="0">
                <a:latin typeface="Tahoma" pitchFamily="34" charset="0"/>
              </a:rPr>
              <a:t>Mirar a través de la ventana desde:</a:t>
            </a:r>
          </a:p>
          <a:p>
            <a:endParaRPr lang="es-EC" sz="2600" dirty="0">
              <a:latin typeface="Tahom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600" dirty="0">
                <a:latin typeface="Tahoma" pitchFamily="34" charset="0"/>
              </a:rPr>
              <a:t>Fuera (veo el </a:t>
            </a:r>
            <a:r>
              <a:rPr lang="es-EC" sz="2600" i="1" dirty="0">
                <a:latin typeface="Tahoma" pitchFamily="34" charset="0"/>
              </a:rPr>
              <a:t>pasado</a:t>
            </a:r>
            <a:r>
              <a:rPr lang="es-EC" sz="2600" dirty="0">
                <a:latin typeface="Tahoma" pitchFamily="34" charset="0"/>
              </a:rPr>
              <a:t> en la Biblia)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600" dirty="0">
                <a:latin typeface="Tahoma" pitchFamily="34" charset="0"/>
              </a:rPr>
              <a:t>Dentro (veo mi vida en el </a:t>
            </a:r>
            <a:r>
              <a:rPr lang="es-EC" sz="2600" i="1" dirty="0">
                <a:latin typeface="Tahoma" pitchFamily="34" charset="0"/>
              </a:rPr>
              <a:t>presente</a:t>
            </a:r>
            <a:r>
              <a:rPr lang="es-EC" sz="2600" dirty="0">
                <a:latin typeface="Tahoma" pitchFamily="34" charset="0"/>
              </a:rPr>
              <a:t>) </a:t>
            </a:r>
          </a:p>
          <a:p>
            <a:endParaRPr lang="es-EC" sz="2600" dirty="0">
              <a:latin typeface="Tahoma" pitchFamily="34" charset="0"/>
            </a:endParaRPr>
          </a:p>
          <a:p>
            <a:r>
              <a:rPr lang="es-EC" sz="2600" dirty="0">
                <a:latin typeface="Tahoma" pitchFamily="34" charset="0"/>
              </a:rPr>
              <a:t>Creamos una sintonía que nos ayudará a construir el </a:t>
            </a:r>
            <a:r>
              <a:rPr lang="es-EC" sz="2600" i="1" dirty="0">
                <a:latin typeface="Tahoma" pitchFamily="34" charset="0"/>
              </a:rPr>
              <a:t>futuro</a:t>
            </a:r>
            <a:r>
              <a:rPr lang="es-EC" sz="2600" dirty="0">
                <a:latin typeface="Tahoma" pitchFamily="34" charset="0"/>
              </a:rPr>
              <a:t>.</a:t>
            </a:r>
            <a:endParaRPr lang="en-US" sz="26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682577" cy="41764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569515" y="476604"/>
            <a:ext cx="8004969" cy="4806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La Biblia es como un álbum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69515" y="5098696"/>
            <a:ext cx="7863631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600" dirty="0">
                <a:latin typeface="Tahoma" pitchFamily="34" charset="0"/>
              </a:rPr>
              <a:t>La Biblia nos permite aproximarnos y conocer mejor a los personajes cercanos y distantes, descubrir lo que ellos nos enseñan para hoy.</a:t>
            </a:r>
            <a:endParaRPr lang="en-US" sz="26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15811"/>
            <a:ext cx="6408711" cy="30243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908757" y="212000"/>
            <a:ext cx="6750421" cy="8045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La Biblia es como un pueblo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55576" y="4963796"/>
            <a:ext cx="71196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Tahoma" pitchFamily="34" charset="0"/>
              </a:rPr>
              <a:t>La Biblia nos ayuda a visitar y  conocer el pueblo: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C" sz="2400" dirty="0">
                <a:latin typeface="Tahoma" pitchFamily="34" charset="0"/>
              </a:rPr>
              <a:t>Antiguo: Leyes, Profetas, Sabios.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C" sz="2400" dirty="0">
                <a:latin typeface="Tahoma" pitchFamily="34" charset="0"/>
              </a:rPr>
              <a:t>Nuevo: Jesús, sus discípulos y las primeras comunidades. </a:t>
            </a:r>
            <a:endParaRPr lang="en-US" sz="24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09374"/>
            <a:ext cx="5328592" cy="36157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6000" b="1">
                <a:solidFill>
                  <a:schemeClr val="tx2"/>
                </a:solidFill>
                <a:latin typeface="Viner Hand ITC" pitchFamily="66" charset="0"/>
              </a:rPr>
              <a:t>Tema 4</a:t>
            </a:r>
            <a:endParaRPr 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315200" cy="1295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/>
              </a:rPr>
              <a:t>¡A familiarizarnos </a:t>
            </a:r>
          </a:p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/>
              </a:rPr>
              <a:t>con la Biblia!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652120" y="2919075"/>
            <a:ext cx="3278832" cy="28931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600" dirty="0">
                <a:latin typeface="Tahoma" pitchFamily="34" charset="0"/>
              </a:rPr>
              <a:t>Vamos a responder a  7 preguntas introductorias que  sirven </a:t>
            </a:r>
          </a:p>
          <a:p>
            <a:r>
              <a:rPr lang="es-EC" sz="2600" dirty="0">
                <a:latin typeface="Tahoma" pitchFamily="34" charset="0"/>
              </a:rPr>
              <a:t>de base para un buen estudio de la Biblia.</a:t>
            </a:r>
            <a:endParaRPr lang="en-US" sz="26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56790"/>
            <a:ext cx="4660776" cy="30176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762000" y="381000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/>
              </a:rPr>
              <a:t>¿Cómo está organizada la Biblia?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33400" y="2038350"/>
            <a:ext cx="396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C" sz="2600" dirty="0">
                <a:latin typeface="Tahoma" pitchFamily="34" charset="0"/>
              </a:rPr>
              <a:t>“Biblia” es una palabra griega = “biblioteca” </a:t>
            </a:r>
          </a:p>
          <a:p>
            <a:endParaRPr lang="es-EC" sz="2600" dirty="0">
              <a:latin typeface="Tahoma" pitchFamily="34" charset="0"/>
            </a:endParaRPr>
          </a:p>
          <a:p>
            <a:endParaRPr lang="es-EC" sz="2600" dirty="0">
              <a:latin typeface="Tahoma" pitchFamily="34" charset="0"/>
            </a:endParaRPr>
          </a:p>
          <a:p>
            <a:r>
              <a:rPr lang="es-EC" sz="2600" dirty="0">
                <a:latin typeface="Tahoma" pitchFamily="34" charset="0"/>
              </a:rPr>
              <a:t>Tiene </a:t>
            </a:r>
            <a:r>
              <a:rPr lang="es-EC" sz="3600" dirty="0">
                <a:latin typeface="Tahoma" pitchFamily="34" charset="0"/>
              </a:rPr>
              <a:t>73 libros</a:t>
            </a:r>
            <a:r>
              <a:rPr lang="es-EC" sz="2600" dirty="0">
                <a:latin typeface="Tahoma" pitchFamily="34" charset="0"/>
              </a:rPr>
              <a:t>  </a:t>
            </a:r>
            <a:endParaRPr lang="en-US" sz="2600" dirty="0">
              <a:latin typeface="Tahoma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62000" y="5028133"/>
            <a:ext cx="7439744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2600" dirty="0">
                <a:latin typeface="Tahoma" pitchFamily="34" charset="0"/>
              </a:rPr>
              <a:t>Cada  libro contiene un tema concreto.</a:t>
            </a:r>
          </a:p>
          <a:p>
            <a:pPr algn="just">
              <a:spcBef>
                <a:spcPct val="50000"/>
              </a:spcBef>
            </a:pPr>
            <a:r>
              <a:rPr lang="es-EC" sz="2600" dirty="0">
                <a:latin typeface="Tahoma" pitchFamily="34" charset="0"/>
              </a:rPr>
              <a:t>Conocemos el mensaje que Dios quiere comunicar a su pueblo.</a:t>
            </a:r>
            <a:endParaRPr lang="en-US" sz="26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71" y="1340768"/>
            <a:ext cx="4412729" cy="34563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98600" y="244475"/>
            <a:ext cx="6056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C" sz="4400" dirty="0">
                <a:solidFill>
                  <a:srgbClr val="FF0000"/>
                </a:solidFill>
                <a:latin typeface="Tahoma" pitchFamily="34" charset="0"/>
              </a:rPr>
              <a:t>El AT está formado por </a:t>
            </a:r>
            <a:endParaRPr lang="en-US" sz="44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7" y="1354445"/>
            <a:ext cx="7127875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09800" y="2563813"/>
            <a:ext cx="4157663" cy="557212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2800" b="1" dirty="0">
                <a:latin typeface="Viner Hand ITC" pitchFamily="66" charset="0"/>
              </a:rPr>
              <a:t>- Los Libros históricos </a:t>
            </a:r>
            <a:endParaRPr lang="en-US" sz="2800" b="1" dirty="0">
              <a:latin typeface="Viner Hand ITC" pitchFamily="66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195513" y="3451225"/>
            <a:ext cx="4178300" cy="557213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2800" b="1" dirty="0">
                <a:latin typeface="Viner Hand ITC" pitchFamily="66" charset="0"/>
              </a:rPr>
              <a:t>- Los Libros proféticos </a:t>
            </a:r>
            <a:endParaRPr lang="en-US" sz="2800" b="1" dirty="0">
              <a:latin typeface="Viner Hand ITC" pitchFamily="66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195513" y="4308475"/>
            <a:ext cx="4476750" cy="557213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2800" b="1" dirty="0">
                <a:latin typeface="Viner Hand ITC" pitchFamily="66" charset="0"/>
              </a:rPr>
              <a:t>- Los Libros sapienciales</a:t>
            </a:r>
            <a:endParaRPr lang="en-US" sz="2800" b="1" dirty="0">
              <a:latin typeface="Viner Hand ITC" pitchFamily="66" charset="0"/>
            </a:endParaRPr>
          </a:p>
        </p:txBody>
      </p:sp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2990850" y="1066800"/>
            <a:ext cx="26479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Gloucester MT Extra Condensed"/>
              </a:rPr>
              <a:t>46 libros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63310" y="5300663"/>
            <a:ext cx="83131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400" dirty="0"/>
              <a:t>Son 17 y narran las historias del pueblo, que presentan sus </a:t>
            </a:r>
          </a:p>
          <a:p>
            <a:r>
              <a:rPr lang="es-EC" sz="2400" dirty="0"/>
              <a:t>Leyes y sus tradiciones transmitidas de generación en generación.</a:t>
            </a:r>
            <a:endParaRPr lang="en-US" sz="2400" dirty="0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5838825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C" sz="4000" b="1" dirty="0">
                <a:solidFill>
                  <a:srgbClr val="FF0000"/>
                </a:solidFill>
                <a:latin typeface="Viner Hand ITC" pitchFamily="66" charset="0"/>
              </a:rPr>
              <a:t>Los Libros históricos </a:t>
            </a:r>
            <a:endParaRPr lang="en-US" sz="4000" b="1" dirty="0">
              <a:solidFill>
                <a:srgbClr val="FF0000"/>
              </a:solidFill>
              <a:latin typeface="Viner Hand ITC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4D3FCA-2980-4196-A3BF-3DFDBBBA0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3600400" cy="37646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043608" y="316898"/>
            <a:ext cx="5554663" cy="739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4000" b="1" dirty="0">
                <a:latin typeface="Viner Hand ITC" pitchFamily="66" charset="0"/>
              </a:rPr>
              <a:t>Los Libros proféticos </a:t>
            </a:r>
            <a:endParaRPr lang="en-US" sz="4000" b="1" dirty="0">
              <a:latin typeface="Viner Hand ITC" pitchFamily="66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55576" y="4883527"/>
            <a:ext cx="67510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Tahoma" pitchFamily="34" charset="0"/>
              </a:rPr>
              <a:t>Son 16 y nos hablan de los profetas que: </a:t>
            </a:r>
          </a:p>
          <a:p>
            <a:pPr algn="just">
              <a:buFontTx/>
              <a:buChar char="•"/>
            </a:pPr>
            <a:r>
              <a:rPr lang="es-EC" sz="2400" dirty="0">
                <a:latin typeface="Tahoma" pitchFamily="34" charset="0"/>
              </a:rPr>
              <a:t> Anuncian la salvación.</a:t>
            </a:r>
          </a:p>
          <a:p>
            <a:pPr algn="just">
              <a:buFontTx/>
              <a:buChar char="•"/>
            </a:pPr>
            <a:r>
              <a:rPr lang="es-EC" sz="2400" dirty="0">
                <a:latin typeface="Tahoma" pitchFamily="34" charset="0"/>
              </a:rPr>
              <a:t> Denuncian los pecados. </a:t>
            </a:r>
          </a:p>
          <a:p>
            <a:pPr algn="just">
              <a:buFontTx/>
              <a:buChar char="•"/>
            </a:pPr>
            <a:r>
              <a:rPr lang="es-EC" sz="2400" dirty="0">
                <a:latin typeface="Tahoma" pitchFamily="34" charset="0"/>
              </a:rPr>
              <a:t> Consuelan al pueblo.</a:t>
            </a:r>
            <a:endParaRPr lang="en-US" sz="2400" dirty="0">
              <a:latin typeface="Tahoma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6D1F1C-28F0-4980-BE80-65F8A8EC5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340768"/>
            <a:ext cx="4752527" cy="3258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280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arrington"/>
              </a:rPr>
              <a:t>"Una ventana entre la Vida y la Biblia"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822304" y="2564904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2400" b="1" dirty="0">
                <a:solidFill>
                  <a:srgbClr val="CC0000"/>
                </a:solidFill>
                <a:latin typeface="Tahoma" pitchFamily="34" charset="0"/>
              </a:rPr>
              <a:t>DIRIGIDO A:</a:t>
            </a:r>
            <a:endParaRPr lang="es-ES" sz="24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822304" y="3429000"/>
            <a:ext cx="4191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C" sz="2400" dirty="0">
                <a:latin typeface="Tahoma" pitchFamily="34" charset="0"/>
              </a:rPr>
              <a:t> Comunidades.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C" sz="2400" dirty="0">
                <a:latin typeface="Tahoma" pitchFamily="34" charset="0"/>
              </a:rPr>
              <a:t> Catequistas.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C" sz="2400" dirty="0">
                <a:latin typeface="Tahoma" pitchFamily="34" charset="0"/>
              </a:rPr>
              <a:t> Agentes de Pastoral.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C" sz="2400" dirty="0">
                <a:latin typeface="Tahoma" pitchFamily="34" charset="0"/>
              </a:rPr>
              <a:t> Padres y Madres de familia.</a:t>
            </a:r>
            <a:endParaRPr lang="es-ES" sz="24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3384376" cy="46605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839539" y="5261131"/>
            <a:ext cx="74649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400" dirty="0">
                <a:latin typeface="Tahoma" pitchFamily="34" charset="0"/>
              </a:rPr>
              <a:t>Son 13 y recogen diversas expresiones de la sabiduría popular como: cantos, salmos, refranes y reflexiones  variadas.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187624" y="363538"/>
            <a:ext cx="6122988" cy="739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C" sz="4000" b="1" dirty="0">
                <a:latin typeface="Viner Hand ITC" pitchFamily="66" charset="0"/>
              </a:rPr>
              <a:t>Los Libros sapienciales</a:t>
            </a:r>
            <a:endParaRPr lang="en-US" sz="4000" b="1" dirty="0">
              <a:latin typeface="Viner Hand ITC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84AD8E-152E-4935-A42F-0F1B4C5EB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4784"/>
            <a:ext cx="3956268" cy="33948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53190" y="244475"/>
            <a:ext cx="61471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C" sz="4400" dirty="0">
                <a:solidFill>
                  <a:srgbClr val="FF0000"/>
                </a:solidFill>
                <a:latin typeface="Tahoma" pitchFamily="34" charset="0"/>
              </a:rPr>
              <a:t>El NT está formado por </a:t>
            </a:r>
            <a:endParaRPr lang="en-US" sz="44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8498"/>
            <a:ext cx="8604447" cy="57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087724" y="4139530"/>
            <a:ext cx="3980577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2800" b="1" dirty="0">
                <a:latin typeface="Viner Hand ITC" pitchFamily="66" charset="0"/>
              </a:rPr>
              <a:t>- Las Cartas Católicas </a:t>
            </a:r>
            <a:endParaRPr lang="en-US" sz="2800" b="1" dirty="0">
              <a:latin typeface="Viner Hand ITC" pitchFamily="66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871593" y="4758824"/>
            <a:ext cx="2348720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2800" b="1" dirty="0">
                <a:latin typeface="Viner Hand ITC" pitchFamily="66" charset="0"/>
              </a:rPr>
              <a:t>- Apocalipsis </a:t>
            </a:r>
            <a:endParaRPr lang="en-US" sz="2800" b="1" dirty="0">
              <a:latin typeface="Viner Hand ITC" pitchFamily="66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087725" y="3504503"/>
            <a:ext cx="3916457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2800" b="1" dirty="0">
                <a:latin typeface="Viner Hand ITC" pitchFamily="66" charset="0"/>
              </a:rPr>
              <a:t>- Las Cartas Paulinas</a:t>
            </a:r>
            <a:endParaRPr lang="en-US" sz="2800" b="1" dirty="0">
              <a:latin typeface="Viner Hand ITC" pitchFamily="66" charset="0"/>
            </a:endParaRPr>
          </a:p>
        </p:txBody>
      </p:sp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2990850" y="1066800"/>
            <a:ext cx="26479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Gloucester MT Extra Condensed"/>
              </a:rPr>
              <a:t>27 libros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157" y="2193950"/>
            <a:ext cx="3139712" cy="749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463" y="2822880"/>
            <a:ext cx="428585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9940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7772400" cy="1143000"/>
          </a:xfrm>
        </p:spPr>
        <p:txBody>
          <a:bodyPr/>
          <a:lstStyle/>
          <a:p>
            <a:r>
              <a:rPr lang="es-EC" b="1" dirty="0">
                <a:solidFill>
                  <a:srgbClr val="990000"/>
                </a:solidFill>
                <a:latin typeface="Tahoma" pitchFamily="34" charset="0"/>
              </a:rPr>
              <a:t>EVANGELIOS</a:t>
            </a:r>
            <a:endParaRPr lang="es-ES" b="1" dirty="0">
              <a:solidFill>
                <a:srgbClr val="990000"/>
              </a:solidFill>
              <a:latin typeface="Tahoma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51520" y="1628800"/>
            <a:ext cx="457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s-EC" sz="2800" dirty="0">
                <a:latin typeface="Tahoma" pitchFamily="34" charset="0"/>
              </a:rPr>
              <a:t>Son 4:</a:t>
            </a:r>
          </a:p>
          <a:p>
            <a:pPr marL="457200" indent="-457200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Mateo </a:t>
            </a:r>
          </a:p>
          <a:p>
            <a:pPr marL="457200" indent="-457200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Marcos</a:t>
            </a:r>
          </a:p>
          <a:p>
            <a:pPr marL="457200" indent="-457200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Lucas </a:t>
            </a:r>
          </a:p>
          <a:p>
            <a:pPr marL="457200" indent="-457200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Juan  </a:t>
            </a:r>
          </a:p>
          <a:p>
            <a:pPr algn="just">
              <a:spcBef>
                <a:spcPct val="20000"/>
              </a:spcBef>
            </a:pPr>
            <a:endParaRPr lang="es-EC" sz="2800" dirty="0"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r>
              <a:rPr lang="es-EC" sz="2800" dirty="0">
                <a:latin typeface="Tahoma" pitchFamily="34" charset="0"/>
              </a:rPr>
              <a:t>Nos hablan de la vida, misión, muerte y resurrección de Jesucristo.</a:t>
            </a:r>
            <a:endParaRPr lang="en-US" sz="2800" dirty="0">
              <a:latin typeface="Tahoma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56EB-7A3B-4DBC-BBC0-6E53B6FAD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2750048" cy="42283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57200"/>
            <a:ext cx="7772400" cy="1143000"/>
          </a:xfrm>
        </p:spPr>
        <p:txBody>
          <a:bodyPr/>
          <a:lstStyle/>
          <a:p>
            <a:r>
              <a:rPr lang="es-EC" b="1">
                <a:solidFill>
                  <a:srgbClr val="990000"/>
                </a:solidFill>
                <a:latin typeface="Tahoma" pitchFamily="34" charset="0"/>
              </a:rPr>
              <a:t>HECHOS DE LOS APÓSTOLES</a:t>
            </a:r>
            <a:endParaRPr lang="es-ES" b="1">
              <a:solidFill>
                <a:srgbClr val="990000"/>
              </a:solidFill>
              <a:latin typeface="Tahoma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9648" y="2269252"/>
            <a:ext cx="3987552" cy="3612604"/>
          </a:xfrm>
        </p:spPr>
        <p:txBody>
          <a:bodyPr/>
          <a:lstStyle/>
          <a:p>
            <a:pPr algn="l"/>
            <a:r>
              <a:rPr lang="es-EC" sz="2800" dirty="0">
                <a:latin typeface="Tahoma" pitchFamily="34" charset="0"/>
              </a:rPr>
              <a:t>Narra: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Las experiencias de las primeras comunidades cristianas.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La expansión del cristianismo.</a:t>
            </a:r>
            <a:endParaRPr lang="en-US" sz="2800" dirty="0">
              <a:latin typeface="Tahoma" pitchFamily="34" charset="0"/>
            </a:endParaRPr>
          </a:p>
          <a:p>
            <a:pPr algn="l"/>
            <a:endParaRPr lang="es-ES" sz="2800" dirty="0">
              <a:latin typeface="Tahoma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3A7D6B-5F84-4CAA-A227-DF24BC2AA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96" y="2060848"/>
            <a:ext cx="4261223" cy="38164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r>
              <a:rPr lang="es-EC" b="1">
                <a:solidFill>
                  <a:srgbClr val="990000"/>
                </a:solidFill>
                <a:latin typeface="Tahoma" pitchFamily="34" charset="0"/>
              </a:rPr>
              <a:t>CARTAS PAULINAS</a:t>
            </a:r>
            <a:endParaRPr lang="es-ES" b="1">
              <a:solidFill>
                <a:srgbClr val="990000"/>
              </a:solidFill>
              <a:latin typeface="Tahoma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6179" y="1772816"/>
            <a:ext cx="3816424" cy="4099520"/>
          </a:xfrm>
        </p:spPr>
        <p:txBody>
          <a:bodyPr/>
          <a:lstStyle/>
          <a:p>
            <a:pPr algn="l"/>
            <a:r>
              <a:rPr lang="es-EC" sz="2800" dirty="0">
                <a:latin typeface="Tahoma" pitchFamily="34" charset="0"/>
              </a:rPr>
              <a:t>Son 14 cartas escritas para las primeras comunidades cristianas.</a:t>
            </a:r>
          </a:p>
          <a:p>
            <a:pPr algn="l"/>
            <a:endParaRPr lang="en-US" sz="2800" dirty="0">
              <a:latin typeface="Tahoma" pitchFamily="34" charset="0"/>
            </a:endParaRPr>
          </a:p>
          <a:p>
            <a:pPr algn="l"/>
            <a:r>
              <a:rPr lang="es-EC" sz="2800" dirty="0">
                <a:latin typeface="Tahoma" pitchFamily="34" charset="0"/>
              </a:rPr>
              <a:t>Fueron redactadas por Pablo o por alguno de sus discípulos, en nombre del Apóstol.  </a:t>
            </a:r>
            <a:endParaRPr lang="es-ES" sz="2800" dirty="0">
              <a:latin typeface="Tahoma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102912-AD19-4D00-99D6-5C523EC5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473" y="1514622"/>
            <a:ext cx="3488735" cy="49411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EC" b="1" dirty="0">
                <a:solidFill>
                  <a:srgbClr val="990000"/>
                </a:solidFill>
                <a:latin typeface="Tahoma" pitchFamily="34" charset="0"/>
              </a:rPr>
              <a:t>CARTAS “CATÓLICAS”</a:t>
            </a:r>
            <a:endParaRPr lang="es-ES" b="1" dirty="0">
              <a:solidFill>
                <a:srgbClr val="990000"/>
              </a:solidFill>
              <a:latin typeface="Tahoma" pitchFamily="34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84784"/>
            <a:ext cx="4114800" cy="1752600"/>
          </a:xfrm>
        </p:spPr>
        <p:txBody>
          <a:bodyPr/>
          <a:lstStyle/>
          <a:p>
            <a:pPr algn="l"/>
            <a:r>
              <a:rPr lang="es-EC" sz="2800" dirty="0">
                <a:latin typeface="Tahoma" pitchFamily="34" charset="0"/>
              </a:rPr>
              <a:t>Son 7 cartas para animar y aconsejar a todas las comunidades cristianas.  </a:t>
            </a:r>
          </a:p>
          <a:p>
            <a:pPr algn="l"/>
            <a:endParaRPr lang="es-EC" sz="2800" dirty="0">
              <a:latin typeface="Tahoma" pitchFamily="34" charset="0"/>
            </a:endParaRPr>
          </a:p>
          <a:p>
            <a:pPr algn="l"/>
            <a:r>
              <a:rPr lang="es-EC" sz="2800" dirty="0">
                <a:latin typeface="Tahoma" pitchFamily="34" charset="0"/>
              </a:rPr>
              <a:t>Sus autores utilizaron los nombres de Pedro, Juan, Santiago y Judas para dar mayor importancia a sus escritos. (Seudónimo)</a:t>
            </a:r>
            <a:endParaRPr lang="en-US" sz="2800" dirty="0">
              <a:latin typeface="Tahoma" pitchFamily="34" charset="0"/>
            </a:endParaRPr>
          </a:p>
          <a:p>
            <a:pPr algn="l"/>
            <a:endParaRPr lang="es-ES" sz="2800" dirty="0">
              <a:latin typeface="Tahoma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514017-B610-4B57-9E3C-E4936F55E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76" y="2060848"/>
            <a:ext cx="3760024" cy="35283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69776"/>
            <a:ext cx="7772400" cy="1143000"/>
          </a:xfrm>
        </p:spPr>
        <p:txBody>
          <a:bodyPr/>
          <a:lstStyle/>
          <a:p>
            <a:r>
              <a:rPr lang="es-EC" b="1" dirty="0">
                <a:solidFill>
                  <a:srgbClr val="990000"/>
                </a:solidFill>
                <a:latin typeface="Tahoma" pitchFamily="34" charset="0"/>
              </a:rPr>
              <a:t>APOCALIPSIS</a:t>
            </a:r>
            <a:endParaRPr lang="es-ES" b="1" dirty="0">
              <a:solidFill>
                <a:srgbClr val="990000"/>
              </a:solidFill>
              <a:latin typeface="Tahoma" pitchFamily="34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068418" y="1890935"/>
            <a:ext cx="31828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EC" sz="2800" dirty="0">
                <a:latin typeface="Tahoma" pitchFamily="34" charset="0"/>
              </a:rPr>
              <a:t>Este libro busca fortalecer la esperanza de las comunidades cristianas, que sufren por la persecución del Imperio Romano y de los judíos. </a:t>
            </a:r>
            <a:endParaRPr lang="en-US" sz="2800" dirty="0">
              <a:latin typeface="Tahoma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29CE1A-16E6-4483-B919-4EF00876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33" y="1432386"/>
            <a:ext cx="2863667" cy="48874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1165541" y="85725"/>
            <a:ext cx="641321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/>
              </a:rPr>
              <a:t>¿Cómo encuentro una cita bíblica?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150875" cy="498921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879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418356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3340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4495800" cy="1295400"/>
          </a:xfrm>
        </p:spPr>
        <p:txBody>
          <a:bodyPr/>
          <a:lstStyle/>
          <a:p>
            <a:r>
              <a:rPr lang="es-EC" sz="7200" b="1" dirty="0">
                <a:latin typeface="Viner Hand ITC" pitchFamily="66" charset="0"/>
              </a:rPr>
              <a:t>Objetivos</a:t>
            </a:r>
            <a:endParaRPr lang="es-ES" sz="7200" b="1" dirty="0">
              <a:latin typeface="Viner Hand ITC" pitchFamily="66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1828800"/>
            <a:ext cx="5029200" cy="5029200"/>
          </a:xfrm>
        </p:spPr>
        <p:txBody>
          <a:bodyPr/>
          <a:lstStyle/>
          <a:p>
            <a:pPr marL="609600" indent="-609600" algn="l">
              <a:buFontTx/>
              <a:buAutoNum type="alphaLcPeriod"/>
            </a:pPr>
            <a:r>
              <a:rPr lang="es-EC" sz="2600" dirty="0">
                <a:latin typeface="Tahoma" pitchFamily="34" charset="0"/>
              </a:rPr>
              <a:t>Encontrar un puente que una nuestra vida con la Biblia.</a:t>
            </a:r>
          </a:p>
          <a:p>
            <a:pPr marL="609600" indent="-609600" algn="l">
              <a:buFontTx/>
              <a:buAutoNum type="alphaLcPeriod"/>
            </a:pPr>
            <a:r>
              <a:rPr lang="es-EC" sz="2600" dirty="0">
                <a:latin typeface="Tahoma" pitchFamily="34" charset="0"/>
              </a:rPr>
              <a:t>Iluminar nuestras experiencias diarias a la luz de la Palabra de Dios.</a:t>
            </a:r>
          </a:p>
          <a:p>
            <a:pPr marL="609600" indent="-609600" algn="l">
              <a:buFontTx/>
              <a:buAutoNum type="alphaLcPeriod"/>
            </a:pPr>
            <a:r>
              <a:rPr lang="es-EC" sz="2600" dirty="0">
                <a:latin typeface="Tahoma" pitchFamily="34" charset="0"/>
              </a:rPr>
              <a:t>Crecer en el amor a Dios y a los hermanos.</a:t>
            </a:r>
            <a:endParaRPr lang="es-ES" sz="26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80" y="2149475"/>
            <a:ext cx="3035275" cy="394382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2" y="772627"/>
            <a:ext cx="7830616" cy="531274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83351F4-6D5F-4811-A320-4EB1D306E4DC}"/>
              </a:ext>
            </a:extLst>
          </p:cNvPr>
          <p:cNvSpPr/>
          <p:nvPr/>
        </p:nvSpPr>
        <p:spPr>
          <a:xfrm>
            <a:off x="3491880" y="2348880"/>
            <a:ext cx="136815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>
                <a:solidFill>
                  <a:schemeClr val="tx1"/>
                </a:solidFill>
              </a:rPr>
              <a:t>Gn</a:t>
            </a:r>
            <a:r>
              <a:rPr lang="es-MX" dirty="0">
                <a:solidFill>
                  <a:schemeClr val="tx1"/>
                </a:solidFill>
              </a:rPr>
              <a:t> 1, 27 </a:t>
            </a:r>
            <a:r>
              <a:rPr lang="es-MX" dirty="0" err="1">
                <a:solidFill>
                  <a:schemeClr val="tx1"/>
                </a:solidFill>
              </a:rPr>
              <a:t>ss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616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1905000" y="426244"/>
            <a:ext cx="5181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/>
              </a:rPr>
              <a:t>¿Cómo nació la Biblia?</a:t>
            </a:r>
          </a:p>
        </p:txBody>
      </p:sp>
      <p:sp>
        <p:nvSpPr>
          <p:cNvPr id="25607" name="Text Box 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143000" y="4652963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2400" b="1" dirty="0">
                <a:latin typeface="Tahoma" pitchFamily="34" charset="0"/>
              </a:rPr>
              <a:t>HECHO</a:t>
            </a:r>
          </a:p>
          <a:p>
            <a:pPr algn="ctr">
              <a:spcBef>
                <a:spcPct val="50000"/>
              </a:spcBef>
            </a:pPr>
            <a:endParaRPr lang="es-ES" sz="2400" b="1" dirty="0">
              <a:latin typeface="Tahoma" pitchFamily="34" charset="0"/>
            </a:endParaRPr>
          </a:p>
        </p:txBody>
      </p:sp>
      <p:sp>
        <p:nvSpPr>
          <p:cNvPr id="25608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505200" y="5486400"/>
            <a:ext cx="1981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C" sz="2400" b="1" dirty="0">
                <a:latin typeface="Tahoma" pitchFamily="34" charset="0"/>
              </a:rPr>
              <a:t>MEMORIA</a:t>
            </a:r>
          </a:p>
          <a:p>
            <a:pPr algn="ctr">
              <a:spcBef>
                <a:spcPct val="50000"/>
              </a:spcBef>
            </a:pPr>
            <a:endParaRPr lang="es-ES" sz="2400" b="1" dirty="0">
              <a:latin typeface="Tahoma" pitchFamily="34" charset="0"/>
            </a:endParaRPr>
          </a:p>
        </p:txBody>
      </p:sp>
      <p:sp>
        <p:nvSpPr>
          <p:cNvPr id="25609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213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C" sz="2400" b="1" dirty="0">
                <a:latin typeface="Tahoma" pitchFamily="34" charset="0"/>
              </a:rPr>
              <a:t>ESCRITURA</a:t>
            </a:r>
          </a:p>
          <a:p>
            <a:pPr algn="ctr">
              <a:spcBef>
                <a:spcPct val="50000"/>
              </a:spcBef>
            </a:pPr>
            <a:endParaRPr lang="es-ES" sz="2400" b="1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79" y="2297699"/>
            <a:ext cx="2070909" cy="29757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844" y="2451820"/>
            <a:ext cx="1886711" cy="30202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4128D83-EBF6-4982-8181-7F71068456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7" y="1832674"/>
            <a:ext cx="2231246" cy="26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383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467544" y="2060848"/>
            <a:ext cx="3042969" cy="382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EC" sz="2400" dirty="0"/>
              <a:t>En un primer momento sucedieron los acontecimientos en los que actuó: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sz="2400" dirty="0"/>
              <a:t>Dios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sz="2400" dirty="0"/>
              <a:t>Jesús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sz="2400" dirty="0"/>
              <a:t>El Espíritu Santo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C" sz="2400" dirty="0"/>
              <a:t>Algunas personas o comunidades. </a:t>
            </a:r>
            <a:endParaRPr lang="en-US" sz="2400" dirty="0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67544" y="692696"/>
            <a:ext cx="47498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sz="6000" b="1" dirty="0">
                <a:solidFill>
                  <a:srgbClr val="990000"/>
                </a:solidFill>
                <a:latin typeface="Elephant" panose="02020904090505020303" pitchFamily="18" charset="0"/>
              </a:rPr>
              <a:t>Hecho</a:t>
            </a:r>
            <a:endParaRPr lang="es-ES" sz="6000" b="1" dirty="0">
              <a:solidFill>
                <a:srgbClr val="990000"/>
              </a:solidFill>
              <a:latin typeface="Elephant" panose="020209040905050203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3312368" cy="41764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90094" y="2348880"/>
            <a:ext cx="368883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400" dirty="0"/>
              <a:t>La tradición oral, las narraciones pasaban de persona a persona, de familia a familia, de comunidad a comunidad, y lo hacían con fines catequéticos.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744416" cy="49685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35896" y="90872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11519" y="770220"/>
            <a:ext cx="36888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6000" dirty="0">
                <a:solidFill>
                  <a:srgbClr val="C00000"/>
                </a:solidFill>
                <a:latin typeface="Elephant" panose="02020904090505020303" pitchFamily="18" charset="0"/>
              </a:rPr>
              <a:t>Memoria</a:t>
            </a:r>
            <a:endParaRPr lang="es-EC" sz="6000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619803" y="4881517"/>
            <a:ext cx="7696200" cy="1752600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</a:pPr>
            <a:r>
              <a:rPr lang="es-EC" sz="2400" dirty="0"/>
              <a:t>Algunos miembros de las comunidades  recopilaron materiales sobre los acontecimientos, los pusieron por escrito e hicieron las adaptaciones de acuerdo a sus necesidades.</a:t>
            </a:r>
            <a:endParaRPr lang="en-U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656"/>
            <a:ext cx="4248059" cy="40949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67544" y="548680"/>
            <a:ext cx="361220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500" dirty="0">
                <a:solidFill>
                  <a:srgbClr val="C00000"/>
                </a:solidFill>
                <a:latin typeface="Elephant" panose="02020904090505020303" pitchFamily="18" charset="0"/>
              </a:rPr>
              <a:t>Escritura</a:t>
            </a:r>
          </a:p>
        </p:txBody>
      </p:sp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946182" y="1299531"/>
            <a:ext cx="7542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3200" b="1" dirty="0">
                <a:latin typeface="Tahoma" pitchFamily="34" charset="0"/>
              </a:rPr>
              <a:t>El AT tiene tres grupos de escritores</a:t>
            </a:r>
            <a:endParaRPr lang="en-US" sz="3200" b="1" dirty="0">
              <a:latin typeface="Tahoma" pitchFamily="34" charset="0"/>
            </a:endParaRPr>
          </a:p>
        </p:txBody>
      </p:sp>
      <p:sp>
        <p:nvSpPr>
          <p:cNvPr id="28678" name="WordArt 6">
            <a:hlinkClick r:id="rId2" action="ppaction://hlinkpres?slideindex=10&amp;slidetitle=Diapositiva 10"/>
          </p:cNvPr>
          <p:cNvSpPr>
            <a:spLocks noChangeArrowheads="1" noChangeShapeType="1" noTextEdit="1"/>
          </p:cNvSpPr>
          <p:nvPr/>
        </p:nvSpPr>
        <p:spPr bwMode="auto">
          <a:xfrm rot="280827">
            <a:off x="3871509" y="2618252"/>
            <a:ext cx="2260277" cy="69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igh Tower Text"/>
              </a:rPr>
              <a:t>Profetas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igh Tower Text"/>
              </a:rPr>
              <a:t>  </a:t>
            </a:r>
          </a:p>
        </p:txBody>
      </p:sp>
      <p:sp>
        <p:nvSpPr>
          <p:cNvPr id="28679" name="WordArt 7">
            <a:hlinkClick r:id="rId3" action="ppaction://hlinkpres?slideindex=11&amp;slidetitle=Diapositiva 11"/>
          </p:cNvPr>
          <p:cNvSpPr>
            <a:spLocks noChangeArrowheads="1" noChangeShapeType="1" noTextEdit="1"/>
          </p:cNvSpPr>
          <p:nvPr/>
        </p:nvSpPr>
        <p:spPr bwMode="auto">
          <a:xfrm rot="-382631">
            <a:off x="6893331" y="3460874"/>
            <a:ext cx="1707945" cy="8229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igh Tower Text"/>
              </a:rPr>
              <a:t>Sabios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igh Tower Text"/>
              </a:rPr>
              <a:t> </a:t>
            </a:r>
          </a:p>
        </p:txBody>
      </p:sp>
      <p:sp>
        <p:nvSpPr>
          <p:cNvPr id="28680" name="WordArt 8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 rot="20143499">
            <a:off x="827922" y="2392706"/>
            <a:ext cx="2215904" cy="831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igh Tower Text"/>
              </a:rPr>
              <a:t>Historiadores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igh Tower Text"/>
              </a:rPr>
              <a:t>     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71" y="4005064"/>
            <a:ext cx="2340864" cy="24688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63" y="3501008"/>
            <a:ext cx="1905892" cy="25337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8" y="3368566"/>
            <a:ext cx="2362200" cy="25807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AE7FEB-84B2-4171-8DFA-3A1735D82D15}"/>
              </a:ext>
            </a:extLst>
          </p:cNvPr>
          <p:cNvSpPr txBox="1"/>
          <p:nvPr/>
        </p:nvSpPr>
        <p:spPr>
          <a:xfrm>
            <a:off x="2075305" y="169298"/>
            <a:ext cx="5472607" cy="102871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Tempus Sans ITC" panose="04020404030D07020202" pitchFamily="82" charset="0"/>
                <a:ea typeface="Tahoma" panose="020B0604030504040204" pitchFamily="34" charset="0"/>
                <a:cs typeface="Tahoma" panose="020B0604030504040204" pitchFamily="34" charset="0"/>
              </a:rPr>
              <a:t>¿Quiénes escribieron la Biblia</a:t>
            </a:r>
            <a:r>
              <a:rPr lang="es-E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2"/>
          <p:cNvSpPr>
            <a:spLocks noChangeArrowheads="1" noChangeShapeType="1" noTextEdit="1"/>
          </p:cNvSpPr>
          <p:nvPr/>
        </p:nvSpPr>
        <p:spPr bwMode="auto">
          <a:xfrm>
            <a:off x="539750" y="549275"/>
            <a:ext cx="51117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Historiadores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95536" y="2274838"/>
            <a:ext cx="352839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400" dirty="0">
                <a:latin typeface="Tahoma" pitchFamily="34" charset="0"/>
              </a:rPr>
              <a:t>Recogieron muchos relatos sobre la memoria del pueblo, los unieron, completaron, recortaron y aplicaron a su realidad.</a:t>
            </a:r>
            <a:endParaRPr lang="en-US" sz="24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8800"/>
            <a:ext cx="3816424" cy="4536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WordArt 2"/>
          <p:cNvSpPr>
            <a:spLocks noChangeArrowheads="1" noChangeShapeType="1" noTextEdit="1"/>
          </p:cNvSpPr>
          <p:nvPr/>
        </p:nvSpPr>
        <p:spPr bwMode="auto">
          <a:xfrm>
            <a:off x="611188" y="476250"/>
            <a:ext cx="44640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Profetas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355976" y="2564904"/>
            <a:ext cx="43926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C" sz="2400" dirty="0">
                <a:latin typeface="Tahoma" pitchFamily="34" charset="0"/>
              </a:rPr>
              <a:t>Los profetas comunicaron la voluntad de Dios para el pueblo de Israel.  </a:t>
            </a:r>
          </a:p>
          <a:p>
            <a:endParaRPr lang="es-EC" sz="2400" dirty="0">
              <a:latin typeface="Tahoma" pitchFamily="34" charset="0"/>
            </a:endParaRPr>
          </a:p>
          <a:p>
            <a:r>
              <a:rPr lang="es-EC" sz="2400" dirty="0">
                <a:latin typeface="Tahoma" pitchFamily="34" charset="0"/>
              </a:rPr>
              <a:t>Sus discípulos y seguidores pusieron por escrito los mensajes proféticos y la vida del profeta.  </a:t>
            </a:r>
          </a:p>
          <a:p>
            <a:pPr algn="just"/>
            <a:endParaRPr lang="es-EC" sz="24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0" y="1916832"/>
            <a:ext cx="3141552" cy="41764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/>
          <p:cNvSpPr>
            <a:spLocks noChangeArrowheads="1" noChangeShapeType="1" noTextEdit="1"/>
          </p:cNvSpPr>
          <p:nvPr/>
        </p:nvSpPr>
        <p:spPr bwMode="auto">
          <a:xfrm>
            <a:off x="819184" y="874142"/>
            <a:ext cx="3743325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cs typeface="Tahoma"/>
              </a:rPr>
              <a:t>Sabios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755576" y="2204864"/>
            <a:ext cx="3600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400" b="1" i="1" dirty="0"/>
              <a:t>Fueron recopiladores de la:</a:t>
            </a:r>
          </a:p>
          <a:p>
            <a:endParaRPr lang="es-EC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C" sz="2400" dirty="0"/>
              <a:t>Sabiduría popular.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C" sz="2400" dirty="0"/>
              <a:t>Reflexión sobre la vida cotidiana.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C" sz="2400" dirty="0"/>
              <a:t>Oración que se hacían en la casa, en el templo.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8786"/>
            <a:ext cx="3600400" cy="4320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971550" y="476250"/>
            <a:ext cx="7577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3200" b="1" dirty="0">
                <a:latin typeface="Tahoma" pitchFamily="34" charset="0"/>
              </a:rPr>
              <a:t>El NT tiene tres grupos de escritores</a:t>
            </a:r>
            <a:endParaRPr lang="en-US" sz="3200" b="1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90" y="1452762"/>
            <a:ext cx="3216135" cy="3095228"/>
          </a:xfrm>
          <a:prstGeom prst="rect">
            <a:avLst/>
          </a:prstGeom>
        </p:spPr>
      </p:pic>
      <p:sp>
        <p:nvSpPr>
          <p:cNvPr id="29700" name="WordArt 4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16544" y="2248022"/>
            <a:ext cx="2409825" cy="12223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Evangelistas</a:t>
            </a:r>
          </a:p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  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88688"/>
            <a:ext cx="2808312" cy="3159302"/>
          </a:xfrm>
          <a:prstGeom prst="rect">
            <a:avLst/>
          </a:prstGeom>
        </p:spPr>
      </p:pic>
      <p:sp>
        <p:nvSpPr>
          <p:cNvPr id="29702" name="WordArt 6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084888" y="2276475"/>
            <a:ext cx="1473200" cy="10795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Otros</a:t>
            </a:r>
          </a:p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3" y="4036813"/>
            <a:ext cx="2717978" cy="2686496"/>
          </a:xfrm>
          <a:prstGeom prst="rect">
            <a:avLst/>
          </a:prstGeom>
        </p:spPr>
      </p:pic>
      <p:sp>
        <p:nvSpPr>
          <p:cNvPr id="29704" name="WordArt 8">
            <a:hlinkClick r:id="rId7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213189" y="5137511"/>
            <a:ext cx="2409825" cy="12223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Apóstoles</a:t>
            </a:r>
          </a:p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 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152400"/>
            <a:ext cx="3962400" cy="914400"/>
          </a:xfrm>
        </p:spPr>
        <p:txBody>
          <a:bodyPr/>
          <a:lstStyle/>
          <a:p>
            <a:r>
              <a:rPr lang="es-EC" sz="6000" b="1" dirty="0">
                <a:latin typeface="Viner Hand ITC" pitchFamily="66" charset="0"/>
              </a:rPr>
              <a:t>Tema 1</a:t>
            </a:r>
            <a:endParaRPr lang="es-ES" sz="6000" b="1" dirty="0">
              <a:latin typeface="Viner Hand ITC" pitchFamily="66" charset="0"/>
            </a:endParaRP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1295400" y="990600"/>
            <a:ext cx="6019800" cy="990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/>
              </a:rPr>
              <a:t>Dios nos habla en la vida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256808" y="2335329"/>
            <a:ext cx="388719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800" dirty="0">
                <a:latin typeface="Tahoma" pitchFamily="34" charset="0"/>
              </a:rPr>
              <a:t>Toda la creación nos habla de Dios. </a:t>
            </a:r>
          </a:p>
          <a:p>
            <a:r>
              <a:rPr lang="es-EC" sz="2800" dirty="0">
                <a:latin typeface="Tahoma" pitchFamily="34" charset="0"/>
              </a:rPr>
              <a:t>San Agustín decía que Dios escribió dos Libros:</a:t>
            </a:r>
          </a:p>
          <a:p>
            <a:endParaRPr lang="es-EC" sz="2800" dirty="0">
              <a:latin typeface="Tahom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El Libro de la Vida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C" sz="2800" dirty="0">
                <a:latin typeface="Tahoma" pitchFamily="34" charset="0"/>
              </a:rPr>
              <a:t>El libro de la Biblia</a:t>
            </a:r>
            <a:endParaRPr lang="en-US" sz="28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8" y="2368048"/>
            <a:ext cx="3988544" cy="38181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WordArt 3"/>
          <p:cNvSpPr>
            <a:spLocks noChangeArrowheads="1" noChangeShapeType="1" noTextEdit="1"/>
          </p:cNvSpPr>
          <p:nvPr/>
        </p:nvSpPr>
        <p:spPr bwMode="auto">
          <a:xfrm>
            <a:off x="900113" y="333375"/>
            <a:ext cx="3455987" cy="11255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Evangelistas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803914" y="1572485"/>
            <a:ext cx="367188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800" dirty="0">
                <a:latin typeface="Tahoma" pitchFamily="34" charset="0"/>
              </a:rPr>
              <a:t>Son cuatro. Ponen por escrito el testimonio de la vida, muerte y resurrección  de Jesús.  </a:t>
            </a:r>
          </a:p>
          <a:p>
            <a:endParaRPr lang="es-EC" sz="2800" dirty="0">
              <a:latin typeface="Tahoma" pitchFamily="34" charset="0"/>
            </a:endParaRPr>
          </a:p>
          <a:p>
            <a:r>
              <a:rPr lang="es-EC" sz="2800" dirty="0">
                <a:latin typeface="Tahoma" pitchFamily="34" charset="0"/>
              </a:rPr>
              <a:t>A estos cuatro evangelios se suma el libro de los Hechos, escrito por Lucas.</a:t>
            </a:r>
            <a:endParaRPr lang="en-US" sz="28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8" y="1700808"/>
            <a:ext cx="3350631" cy="41044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WordArt 3"/>
          <p:cNvSpPr>
            <a:spLocks noChangeArrowheads="1" noChangeShapeType="1" noTextEdit="1"/>
          </p:cNvSpPr>
          <p:nvPr/>
        </p:nvSpPr>
        <p:spPr bwMode="auto">
          <a:xfrm>
            <a:off x="611188" y="476250"/>
            <a:ext cx="3673475" cy="11525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Apóstoles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427984" y="1643239"/>
            <a:ext cx="43926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C" sz="2800" dirty="0">
                <a:latin typeface="Tahoma" pitchFamily="34" charset="0"/>
              </a:rPr>
              <a:t>El Apóstol que destaca es San Pablo quién escribió cartas a las comunidades. </a:t>
            </a:r>
          </a:p>
          <a:p>
            <a:endParaRPr lang="es-EC" sz="2800" dirty="0">
              <a:latin typeface="Tahoma" pitchFamily="34" charset="0"/>
            </a:endParaRPr>
          </a:p>
          <a:p>
            <a:r>
              <a:rPr lang="es-EC" sz="2800" dirty="0">
                <a:latin typeface="Tahoma" pitchFamily="34" charset="0"/>
              </a:rPr>
              <a:t>Sus discípulos escribieron otras cartas que se le atribuyen a San Pablo, porque están inspiradas en su pensamiento.</a:t>
            </a:r>
            <a:endParaRPr lang="en-US" sz="2800" dirty="0">
              <a:latin typeface="Tahoma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772816"/>
            <a:ext cx="3312367" cy="44012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WordArt 3"/>
          <p:cNvSpPr>
            <a:spLocks noChangeArrowheads="1" noChangeShapeType="1" noTextEdit="1"/>
          </p:cNvSpPr>
          <p:nvPr/>
        </p:nvSpPr>
        <p:spPr bwMode="auto">
          <a:xfrm>
            <a:off x="827088" y="404813"/>
            <a:ext cx="2447925" cy="936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High Tower Text"/>
              </a:rPr>
              <a:t>Otros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427984" y="2204864"/>
            <a:ext cx="45365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800" dirty="0">
                <a:latin typeface="Tahoma" pitchFamily="34" charset="0"/>
              </a:rPr>
              <a:t>Escribieron bajo el nombre de alguno de los apóstoles (Pedro, Santiago, Judas, Juan).  </a:t>
            </a:r>
          </a:p>
          <a:p>
            <a:endParaRPr lang="es-EC" sz="2800" dirty="0">
              <a:latin typeface="Tahoma" pitchFamily="34" charset="0"/>
            </a:endParaRPr>
          </a:p>
          <a:p>
            <a:r>
              <a:rPr lang="es-EC" sz="2800" dirty="0">
                <a:latin typeface="Tahoma" pitchFamily="34" charset="0"/>
              </a:rPr>
              <a:t>A este recurso literario se le llama </a:t>
            </a:r>
            <a:r>
              <a:rPr lang="es-EC" sz="2800" dirty="0" err="1">
                <a:latin typeface="Tahoma" pitchFamily="34" charset="0"/>
              </a:rPr>
              <a:t>seudonomía</a:t>
            </a:r>
            <a:r>
              <a:rPr lang="es-EC" sz="2800" dirty="0">
                <a:latin typeface="Tahoma" pitchFamily="34" charset="0"/>
              </a:rPr>
              <a:t> (porque son seudónimos).  </a:t>
            </a:r>
          </a:p>
          <a:p>
            <a:pPr algn="just"/>
            <a:endParaRPr lang="es-EC" sz="2800" dirty="0">
              <a:latin typeface="Tahoma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098526" cy="44791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763713" y="260350"/>
            <a:ext cx="5688012" cy="936625"/>
          </a:xfrm>
          <a:prstGeom prst="rect">
            <a:avLst/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432"/>
            <a:ext cx="9143999" cy="5480568"/>
          </a:xfrm>
          <a:prstGeom prst="rect">
            <a:avLst/>
          </a:prstGeom>
        </p:spPr>
      </p:pic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2051050" y="476250"/>
            <a:ext cx="5095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/>
              </a:rPr>
              <a:t>¿En qué lugares se escribió la Biblia?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727994" y="629865"/>
            <a:ext cx="5688012" cy="936625"/>
          </a:xfrm>
          <a:prstGeom prst="rect">
            <a:avLst/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2024062" y="836239"/>
            <a:ext cx="5095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/>
              </a:rPr>
              <a:t>¿En qué lugares se escribió la Biblia?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11560" y="2924944"/>
            <a:ext cx="3384054" cy="237673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2400" b="1" dirty="0">
                <a:latin typeface="Tahoma" pitchFamily="34" charset="0"/>
              </a:rPr>
              <a:t>Antiguo Testamento:</a:t>
            </a:r>
          </a:p>
          <a:p>
            <a:pPr>
              <a:buFontTx/>
              <a:buChar char="•"/>
            </a:pPr>
            <a:r>
              <a:rPr lang="es-EC" sz="2400" dirty="0">
                <a:latin typeface="Tahoma" pitchFamily="34" charset="0"/>
              </a:rPr>
              <a:t> Israel </a:t>
            </a:r>
          </a:p>
          <a:p>
            <a:r>
              <a:rPr lang="es-EC" sz="2400" dirty="0">
                <a:latin typeface="Tahoma" pitchFamily="34" charset="0"/>
              </a:rPr>
              <a:t>  (Samaria / Jerusalén)</a:t>
            </a:r>
          </a:p>
          <a:p>
            <a:pPr>
              <a:buFontTx/>
              <a:buChar char="•"/>
            </a:pPr>
            <a:r>
              <a:rPr lang="es-EC" sz="2400" dirty="0">
                <a:latin typeface="Tahoma" pitchFamily="34" charset="0"/>
              </a:rPr>
              <a:t> Babilonia</a:t>
            </a:r>
          </a:p>
          <a:p>
            <a:pPr>
              <a:buFontTx/>
              <a:buChar char="•"/>
            </a:pPr>
            <a:r>
              <a:rPr lang="es-ES" sz="2400" dirty="0">
                <a:latin typeface="Tahoma" pitchFamily="34" charset="0"/>
              </a:rPr>
              <a:t> Egipto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572000" y="2132856"/>
            <a:ext cx="3836000" cy="432077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2400" b="1" dirty="0">
              <a:latin typeface="Tahoma" pitchFamily="34" charset="0"/>
            </a:endParaRPr>
          </a:p>
          <a:p>
            <a:r>
              <a:rPr lang="es-ES" sz="2400" b="1" dirty="0">
                <a:latin typeface="Tahoma" pitchFamily="34" charset="0"/>
              </a:rPr>
              <a:t>Nuevo Testamento:</a:t>
            </a:r>
          </a:p>
          <a:p>
            <a:endParaRPr lang="es-EC" sz="2000" dirty="0"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es-EC" sz="2000" dirty="0">
                <a:latin typeface="Tahoma" pitchFamily="34" charset="0"/>
              </a:rPr>
              <a:t> Palestina y Siria</a:t>
            </a:r>
          </a:p>
          <a:p>
            <a:r>
              <a:rPr lang="es-EC" sz="2000" dirty="0">
                <a:latin typeface="Tahoma" pitchFamily="34" charset="0"/>
              </a:rPr>
              <a:t>  (Evangelios: Marcos y Mateo)</a:t>
            </a:r>
          </a:p>
          <a:p>
            <a:endParaRPr lang="es-EC" sz="2000" dirty="0"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es-EC" sz="2000" dirty="0">
                <a:latin typeface="Tahoma" pitchFamily="34" charset="0"/>
              </a:rPr>
              <a:t> Asia Menor</a:t>
            </a:r>
          </a:p>
          <a:p>
            <a:r>
              <a:rPr lang="es-EC" sz="2000" dirty="0">
                <a:latin typeface="Tahoma" pitchFamily="34" charset="0"/>
              </a:rPr>
              <a:t>  (Evangelios: Lucas y Juan, </a:t>
            </a:r>
          </a:p>
          <a:p>
            <a:r>
              <a:rPr lang="es-EC" sz="2000" dirty="0">
                <a:latin typeface="Tahoma" pitchFamily="34" charset="0"/>
              </a:rPr>
              <a:t>  y el Apocalipsis)</a:t>
            </a:r>
          </a:p>
          <a:p>
            <a:endParaRPr lang="es-EC" sz="2000" dirty="0">
              <a:latin typeface="Tahoma" pitchFamily="34" charset="0"/>
            </a:endParaRPr>
          </a:p>
          <a:p>
            <a:pPr>
              <a:buFontTx/>
              <a:buChar char="•"/>
            </a:pPr>
            <a:r>
              <a:rPr lang="es-EC" sz="2000" dirty="0">
                <a:latin typeface="Tahoma" pitchFamily="34" charset="0"/>
              </a:rPr>
              <a:t> Grecia y Roma</a:t>
            </a:r>
          </a:p>
          <a:p>
            <a:r>
              <a:rPr lang="es-EC" sz="2000" dirty="0">
                <a:latin typeface="Tahoma" pitchFamily="34" charset="0"/>
              </a:rPr>
              <a:t>  (algunas Cartas de Pablo </a:t>
            </a:r>
          </a:p>
          <a:p>
            <a:r>
              <a:rPr lang="es-EC" sz="2000" dirty="0">
                <a:latin typeface="Tahoma" pitchFamily="34" charset="0"/>
              </a:rPr>
              <a:t>  y otros escritos)</a:t>
            </a:r>
          </a:p>
          <a:p>
            <a:endParaRPr lang="es-ES" sz="2000" b="1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3589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3729"/>
            <a:ext cx="8424936" cy="5704319"/>
          </a:xfrm>
          <a:prstGeom prst="rect">
            <a:avLst/>
          </a:prstGeom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59991" y="5733256"/>
            <a:ext cx="8123238" cy="1003300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2800" i="1" dirty="0"/>
              <a:t>Todo esto indica que la Biblia tardó en escribirse, </a:t>
            </a:r>
          </a:p>
          <a:p>
            <a:r>
              <a:rPr lang="es-EC" sz="2800" i="1" dirty="0"/>
              <a:t>tal como la encontramos ahora, unos 1350 años.</a:t>
            </a:r>
            <a:endParaRPr lang="en-US" sz="2800" i="1" dirty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691680" y="293729"/>
            <a:ext cx="6481266" cy="60295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2773" name="WordArt 5"/>
          <p:cNvSpPr>
            <a:spLocks noChangeArrowheads="1" noChangeShapeType="1" noTextEdit="1"/>
          </p:cNvSpPr>
          <p:nvPr/>
        </p:nvSpPr>
        <p:spPr bwMode="auto">
          <a:xfrm>
            <a:off x="1949699" y="293729"/>
            <a:ext cx="5543822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/>
              </a:rPr>
              <a:t>¿Cuándo se escribió la Biblia?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937376" y="1138668"/>
            <a:ext cx="3027111" cy="24787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s-EC" sz="2200" dirty="0"/>
          </a:p>
          <a:p>
            <a:r>
              <a:rPr lang="es-EC" sz="2000" dirty="0">
                <a:latin typeface="Tahoma" pitchFamily="34" charset="0"/>
              </a:rPr>
              <a:t>Fragmentos de Daniel y Ester. </a:t>
            </a:r>
          </a:p>
          <a:p>
            <a:endParaRPr lang="es-EC" sz="2000" dirty="0">
              <a:latin typeface="Tahoma" pitchFamily="34" charset="0"/>
            </a:endParaRPr>
          </a:p>
          <a:p>
            <a:r>
              <a:rPr lang="es-EC" sz="2000" dirty="0">
                <a:latin typeface="Tahoma" pitchFamily="34" charset="0"/>
              </a:rPr>
              <a:t>Después del exilio babilónico.</a:t>
            </a:r>
          </a:p>
          <a:p>
            <a:endParaRPr lang="es-EC" sz="2000" dirty="0">
              <a:latin typeface="Tahoma" pitchFamily="34" charset="0"/>
            </a:endParaRPr>
          </a:p>
          <a:p>
            <a:endParaRPr lang="es-ES" sz="800" dirty="0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419475" y="4076701"/>
            <a:ext cx="4392885" cy="24314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s-EC" sz="2000" dirty="0">
              <a:latin typeface="Tahoma" pitchFamily="34" charset="0"/>
            </a:endParaRPr>
          </a:p>
          <a:p>
            <a:r>
              <a:rPr lang="es-EC" sz="2000" dirty="0">
                <a:latin typeface="Tahoma" pitchFamily="34" charset="0"/>
              </a:rPr>
              <a:t>El AT tiene siete libros escritos en griego (deuterocanónicos).</a:t>
            </a:r>
          </a:p>
          <a:p>
            <a:endParaRPr lang="es-EC" sz="2000" dirty="0"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r>
              <a:rPr lang="es-EC" sz="2000" dirty="0">
                <a:latin typeface="Tahoma" pitchFamily="34" charset="0"/>
              </a:rPr>
              <a:t>El NT se escribió todo en griego</a:t>
            </a:r>
          </a:p>
          <a:p>
            <a:pPr>
              <a:spcBef>
                <a:spcPct val="20000"/>
              </a:spcBef>
            </a:pPr>
            <a:r>
              <a:rPr lang="es-EC" sz="2000" dirty="0">
                <a:latin typeface="Tahoma" pitchFamily="34" charset="0"/>
              </a:rPr>
              <a:t>( </a:t>
            </a:r>
            <a:r>
              <a:rPr lang="es-EC" sz="2000" b="1" dirty="0">
                <a:latin typeface="Tahoma" pitchFamily="34" charset="0"/>
              </a:rPr>
              <a:t>koiné</a:t>
            </a:r>
            <a:r>
              <a:rPr lang="es-EC" sz="2000" dirty="0">
                <a:latin typeface="Tahoma" pitchFamily="34" charset="0"/>
              </a:rPr>
              <a:t>).</a:t>
            </a:r>
            <a:endParaRPr lang="es-ES" sz="800" dirty="0">
              <a:latin typeface="Tahoma" pitchFamily="34" charset="0"/>
            </a:endParaRPr>
          </a:p>
          <a:p>
            <a:endParaRPr lang="es-ES" sz="800" dirty="0">
              <a:latin typeface="Tahoma" pitchFamily="34" charset="0"/>
            </a:endParaRPr>
          </a:p>
          <a:p>
            <a:endParaRPr lang="es-ES" sz="800" dirty="0">
              <a:latin typeface="Tahoma" pitchFamily="34" charset="0"/>
            </a:endParaRPr>
          </a:p>
          <a:p>
            <a:endParaRPr lang="es-ES" sz="800" dirty="0">
              <a:latin typeface="Tahoma" pitchFamily="34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7086600" y="50292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sz="2000" b="1"/>
          </a:p>
        </p:txBody>
      </p:sp>
      <p:sp>
        <p:nvSpPr>
          <p:cNvPr id="33801" name="WordArt 9"/>
          <p:cNvSpPr>
            <a:spLocks noChangeArrowheads="1" noChangeShapeType="1" noTextEdit="1"/>
          </p:cNvSpPr>
          <p:nvPr/>
        </p:nvSpPr>
        <p:spPr bwMode="auto">
          <a:xfrm>
            <a:off x="917538" y="132962"/>
            <a:ext cx="7308924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empus Sans ITC"/>
              </a:rPr>
              <a:t>¿En qué idiomas se escribió la Biblia?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150A0A-67B0-42F1-9078-113E5B6E4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7" y="1052513"/>
            <a:ext cx="3241674" cy="27069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BAD4C16-5BD2-433C-BA1E-CB23D6AD4E57}"/>
              </a:ext>
            </a:extLst>
          </p:cNvPr>
          <p:cNvSpPr txBox="1"/>
          <p:nvPr/>
        </p:nvSpPr>
        <p:spPr>
          <a:xfrm>
            <a:off x="388617" y="1125319"/>
            <a:ext cx="189077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latin typeface="Tahoma" pitchFamily="34" charset="0"/>
              </a:rPr>
              <a:t>Antes del exilio</a:t>
            </a:r>
          </a:p>
          <a:p>
            <a:r>
              <a:rPr lang="es-EC" sz="2000" dirty="0">
                <a:latin typeface="Tahoma" pitchFamily="34" charset="0"/>
              </a:rPr>
              <a:t>en Babilonia.</a:t>
            </a:r>
            <a:endParaRPr lang="es-ES" sz="2000" dirty="0">
              <a:latin typeface="Tahoma" pitchFamily="34" charset="0"/>
            </a:endParaRPr>
          </a:p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5B6D4F-62D2-4D83-984B-9406BC7B9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35" y="1155159"/>
            <a:ext cx="1796742" cy="24622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A8111B-B11E-4C4D-B36A-8E25052B0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2" y="4076700"/>
            <a:ext cx="1914523" cy="24479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152400"/>
            <a:ext cx="4297363" cy="1044575"/>
          </a:xfrm>
          <a:noFill/>
          <a:ln/>
        </p:spPr>
        <p:txBody>
          <a:bodyPr/>
          <a:lstStyle/>
          <a:p>
            <a:r>
              <a:rPr lang="es-EC" sz="5000" b="1" dirty="0">
                <a:latin typeface="Viner Hand ITC" pitchFamily="66" charset="0"/>
              </a:rPr>
              <a:t>Tema 5</a:t>
            </a:r>
            <a:endParaRPr lang="es-ES" sz="5000" b="1" dirty="0">
              <a:latin typeface="Viner Hand ITC" pitchFamily="66" charset="0"/>
            </a:endParaRP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277143" y="985292"/>
            <a:ext cx="6589713" cy="121443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/>
              </a:rPr>
              <a:t>La Palabra de Dios en la Biblia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292080" y="2199730"/>
            <a:ext cx="32750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endParaRPr lang="es-EC" sz="2400" dirty="0">
              <a:latin typeface="Tahoma" pitchFamily="34" charset="0"/>
            </a:endParaRPr>
          </a:p>
          <a:p>
            <a:r>
              <a:rPr lang="es-EC" sz="2400" dirty="0">
                <a:latin typeface="Tahoma" pitchFamily="34" charset="0"/>
              </a:rPr>
              <a:t>La Biblia es Palabra de Dios.</a:t>
            </a:r>
          </a:p>
          <a:p>
            <a:endParaRPr lang="es-EC" sz="2400" dirty="0">
              <a:latin typeface="Tahoma" pitchFamily="34" charset="0"/>
            </a:endParaRPr>
          </a:p>
          <a:p>
            <a:r>
              <a:rPr lang="es-EC" sz="2400" dirty="0">
                <a:latin typeface="Tahoma" pitchFamily="34" charset="0"/>
              </a:rPr>
              <a:t>Su autor principal es el Espíritu Santo y revela el proyecto liberador de Dios para la persona, la humanidad y la creación.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6" y="2636912"/>
            <a:ext cx="3932597" cy="35283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1981200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es-EC" sz="2500" dirty="0">
                <a:latin typeface="Tahoma" pitchFamily="34" charset="0"/>
              </a:rPr>
              <a:t>Dios inspira y baña con su Espíritu: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EC" sz="2500" dirty="0">
                <a:latin typeface="Tahoma" pitchFamily="34" charset="0"/>
              </a:rPr>
              <a:t> La vida del pueblo.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EC" sz="2500" dirty="0">
                <a:latin typeface="Tahoma" pitchFamily="34" charset="0"/>
              </a:rPr>
              <a:t> La transmisión oral.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EC" sz="2500" dirty="0">
                <a:latin typeface="Tahoma" pitchFamily="34" charset="0"/>
              </a:rPr>
              <a:t> La escritura.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EC" sz="2500" dirty="0">
              <a:latin typeface="Tahoma" pitchFamily="34" charset="0"/>
            </a:endParaRP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395536" y="0"/>
            <a:ext cx="3781425" cy="14509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High Tower Text"/>
              </a:rPr>
              <a:t>INSPIRACIÓN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1628800"/>
            <a:ext cx="6120680" cy="26642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395536" y="764704"/>
            <a:ext cx="3781425" cy="14509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High Tower Text"/>
              </a:rPr>
              <a:t>REVELACIÓN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83568" y="3717032"/>
            <a:ext cx="714423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600" dirty="0">
                <a:solidFill>
                  <a:schemeClr val="tx2"/>
                </a:solidFill>
              </a:rPr>
              <a:t>Desvelar, correr el velo y descubrir a Dios.</a:t>
            </a:r>
          </a:p>
          <a:p>
            <a:pPr algn="just"/>
            <a:endParaRPr lang="es-EC" sz="2600" dirty="0">
              <a:solidFill>
                <a:schemeClr val="tx2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C" sz="2600" dirty="0">
                <a:solidFill>
                  <a:schemeClr val="tx2"/>
                </a:solidFill>
              </a:rPr>
              <a:t>Entender el por qué y el para qué de la vida, del mundo y de la historia.</a:t>
            </a:r>
          </a:p>
          <a:p>
            <a:pPr algn="just"/>
            <a:endParaRPr lang="es-EC" sz="2600" dirty="0">
              <a:solidFill>
                <a:schemeClr val="tx2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C" sz="2600" dirty="0">
                <a:solidFill>
                  <a:schemeClr val="tx2"/>
                </a:solidFill>
              </a:rPr>
              <a:t>Nos hace descubrir nuestra misión y destino final.</a:t>
            </a:r>
            <a:endParaRPr lang="es-ES" sz="2600" dirty="0">
              <a:solidFill>
                <a:schemeClr val="tx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63" y="313994"/>
            <a:ext cx="3861055" cy="32590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95288" y="765175"/>
            <a:ext cx="2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sz="3200" b="1" dirty="0"/>
              <a:t>Dinámica:</a:t>
            </a:r>
            <a:endParaRPr lang="en-US" sz="3200" b="1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14400" y="4572000"/>
            <a:ext cx="3265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C" sz="3200" b="1" dirty="0">
                <a:latin typeface="Tempus Sans ITC" pitchFamily="82" charset="0"/>
              </a:rPr>
              <a:t>El Libro de la Vida</a:t>
            </a:r>
            <a:endParaRPr lang="en-US" sz="3200" b="1" dirty="0">
              <a:latin typeface="Tempus Sans ITC" pitchFamily="82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52600" y="5181600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C" b="1" dirty="0"/>
              <a:t>(Gen 1, 1-2,4)</a:t>
            </a:r>
            <a:endParaRPr lang="en-U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"/>
            <a:ext cx="4427984" cy="6858001"/>
          </a:xfrm>
          <a:prstGeom prst="rect">
            <a:avLst/>
          </a:prstGeom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334000" y="2667000"/>
            <a:ext cx="11366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C" b="1" dirty="0"/>
              <a:t>En las</a:t>
            </a:r>
          </a:p>
          <a:p>
            <a:r>
              <a:rPr lang="es-EC" b="1" dirty="0"/>
              <a:t>páginas</a:t>
            </a:r>
          </a:p>
          <a:p>
            <a:r>
              <a:rPr lang="es-EC" b="1" dirty="0"/>
              <a:t>5 al 8 de</a:t>
            </a:r>
          </a:p>
          <a:p>
            <a:r>
              <a:rPr lang="es-EC" b="1" dirty="0"/>
              <a:t>Taller</a:t>
            </a:r>
          </a:p>
          <a:p>
            <a:r>
              <a:rPr lang="es-EC" b="1" dirty="0"/>
              <a:t>Bíblico 1</a:t>
            </a:r>
            <a:endParaRPr lang="en-U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5" y="1594263"/>
            <a:ext cx="3608973" cy="27334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833" y="3645024"/>
            <a:ext cx="8229600" cy="1967853"/>
          </a:xfrm>
        </p:spPr>
        <p:txBody>
          <a:bodyPr/>
          <a:lstStyle/>
          <a:p>
            <a:pPr marL="0" indent="0" algn="just">
              <a:buNone/>
            </a:pPr>
            <a:r>
              <a:rPr lang="es-EC" sz="2400" i="1" dirty="0">
                <a:latin typeface="Tahoma" pitchFamily="34" charset="0"/>
              </a:rPr>
              <a:t>Significado de canon</a:t>
            </a:r>
          </a:p>
          <a:p>
            <a:pPr marL="0" indent="0" algn="just">
              <a:buNone/>
            </a:pPr>
            <a:endParaRPr lang="es-EC" sz="2400" i="1" dirty="0">
              <a:latin typeface="Tahoma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C" sz="2400" i="1" dirty="0">
                <a:latin typeface="Tahoma" pitchFamily="34" charset="0"/>
              </a:rPr>
              <a:t>Medida. </a:t>
            </a:r>
            <a:r>
              <a:rPr lang="es-EC" sz="2400" dirty="0">
                <a:latin typeface="Tahoma" pitchFamily="34" charset="0"/>
              </a:rPr>
              <a:t>“Es la vara para medir y seleccionar los libros inspirados por Dios de los que no lo son”.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C" sz="2400" dirty="0">
              <a:latin typeface="Tahoma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C" sz="2400" i="1" dirty="0">
                <a:latin typeface="Tahoma" pitchFamily="34" charset="0"/>
              </a:rPr>
              <a:t>Lista. </a:t>
            </a:r>
            <a:r>
              <a:rPr lang="es-EC" sz="2400" dirty="0">
                <a:latin typeface="Tahoma" pitchFamily="34" charset="0"/>
              </a:rPr>
              <a:t>“Son los libros sagrados aceptados como Palabra de Dios”.</a:t>
            </a:r>
            <a:endParaRPr lang="en-US" sz="2400" dirty="0">
              <a:latin typeface="Tahoma" pitchFamily="34" charset="0"/>
            </a:endParaRPr>
          </a:p>
          <a:p>
            <a:pPr algn="just">
              <a:buFontTx/>
              <a:buNone/>
            </a:pPr>
            <a:endParaRPr lang="es-ES" sz="2600" dirty="0">
              <a:latin typeface="Tahoma" pitchFamily="34" charset="0"/>
            </a:endParaRPr>
          </a:p>
        </p:txBody>
      </p:sp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683568" y="723025"/>
            <a:ext cx="3476625" cy="1219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High Tower Text"/>
              </a:rPr>
              <a:t>CANON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09" y="980728"/>
            <a:ext cx="3476624" cy="34452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C" sz="6000" b="1">
                <a:solidFill>
                  <a:schemeClr val="tx2"/>
                </a:solidFill>
                <a:latin typeface="Viner Hand ITC" pitchFamily="66" charset="0"/>
              </a:rPr>
              <a:t>Tema 6</a:t>
            </a:r>
            <a:endParaRPr lang="es-ES" sz="6000" b="1">
              <a:solidFill>
                <a:schemeClr val="tx2"/>
              </a:solidFill>
              <a:latin typeface="Viner Hand ITC" pitchFamily="66" charset="0"/>
            </a:endParaRPr>
          </a:p>
        </p:txBody>
      </p:sp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315200" cy="1295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/>
              </a:rPr>
              <a:t>Los Géneros Literarios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940152" y="3573016"/>
            <a:ext cx="2514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2700" dirty="0">
                <a:latin typeface="Tahoma" pitchFamily="34" charset="0"/>
              </a:rPr>
              <a:t>Una llave para entender los textos</a:t>
            </a:r>
            <a:endParaRPr lang="es-ES" sz="27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4894734" cy="27485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683568" y="908720"/>
            <a:ext cx="350520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Mítico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83568" y="2636912"/>
            <a:ext cx="396044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>
                <a:latin typeface="Tahoma" pitchFamily="34" charset="0"/>
              </a:rPr>
              <a:t>Es una profunda experiencia cultural, espiritual y liberadora de Israel para enfrentar y explicar las dificultades de la vida, del mundo y de la humanidad.</a:t>
            </a:r>
          </a:p>
          <a:p>
            <a:pPr>
              <a:spcBef>
                <a:spcPct val="50000"/>
              </a:spcBef>
            </a:pPr>
            <a:r>
              <a:rPr lang="es-ES" sz="2400" dirty="0">
                <a:latin typeface="Tahoma" pitchFamily="34" charset="0"/>
              </a:rPr>
              <a:t>El mito sustenta la esperanza, la salvación y la vida.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3837803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2555875"/>
            <a:ext cx="3810000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600" dirty="0">
                <a:latin typeface="Tahoma" pitchFamily="34" charset="0"/>
              </a:rPr>
              <a:t>Es la proclamación de la Buena Noticia de Jesús. </a:t>
            </a:r>
          </a:p>
          <a:p>
            <a:pPr>
              <a:spcBef>
                <a:spcPct val="50000"/>
              </a:spcBef>
            </a:pPr>
            <a:r>
              <a:rPr lang="es-ES" sz="2600" dirty="0">
                <a:latin typeface="Tahoma" pitchFamily="34" charset="0"/>
              </a:rPr>
              <a:t>Marcos fue el primero en usar este género literario.</a:t>
            </a:r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762000" y="381000"/>
            <a:ext cx="3429000" cy="1447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Evangelio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0"/>
            <a:ext cx="421196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1066800" y="838200"/>
            <a:ext cx="2628900" cy="1295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Midrash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5588" y="2778125"/>
            <a:ext cx="43164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>
                <a:latin typeface="Tahoma" pitchFamily="34" charset="0"/>
              </a:rPr>
              <a:t>Significa “investigar” “buscar”.</a:t>
            </a:r>
          </a:p>
          <a:p>
            <a:pPr>
              <a:spcBef>
                <a:spcPct val="50000"/>
              </a:spcBef>
            </a:pPr>
            <a:r>
              <a:rPr lang="es-EC" sz="2400" dirty="0">
                <a:latin typeface="Tahoma" pitchFamily="34" charset="0"/>
              </a:rPr>
              <a:t>Se trata de la </a:t>
            </a:r>
            <a:r>
              <a:rPr lang="es-ES" sz="2400" dirty="0">
                <a:latin typeface="Tahoma" pitchFamily="34" charset="0"/>
              </a:rPr>
              <a:t>relectura de los textos del A</a:t>
            </a:r>
            <a:r>
              <a:rPr lang="es-EC" sz="2400" dirty="0">
                <a:latin typeface="Tahoma" pitchFamily="34" charset="0"/>
              </a:rPr>
              <a:t>T</a:t>
            </a:r>
            <a:r>
              <a:rPr lang="es-ES" sz="2400" dirty="0">
                <a:latin typeface="Tahoma" pitchFamily="34" charset="0"/>
              </a:rPr>
              <a:t> con el fin de iluminar un nuevo acontecimiento del NT.</a:t>
            </a:r>
          </a:p>
          <a:p>
            <a:pPr>
              <a:spcBef>
                <a:spcPct val="50000"/>
              </a:spcBef>
            </a:pPr>
            <a:r>
              <a:rPr lang="es-ES" sz="2400" dirty="0" err="1">
                <a:latin typeface="Tahoma" pitchFamily="34" charset="0"/>
              </a:rPr>
              <a:t>Ej</a:t>
            </a:r>
            <a:r>
              <a:rPr lang="es-ES" sz="2400" dirty="0">
                <a:latin typeface="Tahoma" pitchFamily="34" charset="0"/>
              </a:rPr>
              <a:t>: Los relatos de la infancia de Jesús.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3124200" cy="1219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Epistolar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67543" y="1890385"/>
            <a:ext cx="3960441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C" sz="2200" dirty="0">
                <a:latin typeface="Tahoma" pitchFamily="34" charset="0"/>
              </a:rPr>
              <a:t> </a:t>
            </a:r>
            <a:r>
              <a:rPr lang="es-ES" sz="2200" dirty="0">
                <a:latin typeface="Tahoma" pitchFamily="34" charset="0"/>
              </a:rPr>
              <a:t>De los 27 libros del NT, 21  son cartas, las más conocidas las de Pablo.</a:t>
            </a:r>
            <a:endParaRPr lang="es-EC" sz="2200" dirty="0"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C" sz="2200" dirty="0">
                <a:latin typeface="Tahoma" pitchFamily="34" charset="0"/>
              </a:rPr>
              <a:t> U</a:t>
            </a:r>
            <a:r>
              <a:rPr lang="es-ES" sz="2200" dirty="0" err="1">
                <a:latin typeface="Tahoma" pitchFamily="34" charset="0"/>
              </a:rPr>
              <a:t>tiliza</a:t>
            </a:r>
            <a:r>
              <a:rPr lang="es-ES" sz="2200" dirty="0">
                <a:latin typeface="Tahoma" pitchFamily="34" charset="0"/>
              </a:rPr>
              <a:t> la estructura de una  carta.</a:t>
            </a:r>
            <a:r>
              <a:rPr lang="es-EC" sz="2200" dirty="0"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200" dirty="0">
                <a:latin typeface="Tahoma" pitchFamily="34" charset="0"/>
              </a:rPr>
              <a:t> Sus destinatarios son personas o comunidades concretas.</a:t>
            </a:r>
            <a:endParaRPr lang="es-EC" sz="2200" dirty="0"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C" sz="2200" dirty="0">
                <a:latin typeface="Tahoma" pitchFamily="34" charset="0"/>
              </a:rPr>
              <a:t> Se encuentra una sección          doctrinal y otra exhortativa.</a:t>
            </a:r>
            <a:endParaRPr lang="es-ES" sz="2200" dirty="0">
              <a:latin typeface="Tahom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s-ES" sz="22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3679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5052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Profético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9863" y="2420888"/>
            <a:ext cx="433013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itchFamily="34" charset="0"/>
              </a:rPr>
              <a:t>Este género está presente  principalmente en el AT.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itchFamily="34" charset="0"/>
              </a:rPr>
              <a:t>Sus protagonistas son los profetas.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ES" sz="2400" dirty="0">
                <a:latin typeface="Tahoma" pitchFamily="34" charset="0"/>
              </a:rPr>
              <a:t>Con él, buscan denunciar, anunciar y consolar al pueblo.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63" y="458"/>
            <a:ext cx="4211637" cy="685754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533400" y="188640"/>
            <a:ext cx="3352800" cy="1219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C99FF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Apocalíptico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23528" y="1556792"/>
            <a:ext cx="4536504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sz="2300" dirty="0">
                <a:latin typeface="Tahoma" pitchFamily="34" charset="0"/>
              </a:rPr>
              <a:t>Apocalipsis significa revelación.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sz="2300" dirty="0">
                <a:latin typeface="Tahoma" pitchFamily="34" charset="0"/>
              </a:rPr>
              <a:t>Su finalidad es consolar y dar esperanza al pueblo fiel a Dios.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sz="2300" dirty="0">
                <a:latin typeface="Tahoma" pitchFamily="34" charset="0"/>
              </a:rPr>
              <a:t>Expresa el juicio de Dios sobre la historia y los dominadores que son la causa del sufrimiento.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ES" sz="2300" dirty="0">
                <a:latin typeface="Tahoma" pitchFamily="34" charset="0"/>
              </a:rPr>
              <a:t>Utiliza símbolos e imágenes impresionantes y necesitamos aprender su significado.</a:t>
            </a:r>
          </a:p>
          <a:p>
            <a:pPr>
              <a:spcBef>
                <a:spcPct val="50000"/>
              </a:spcBef>
            </a:pPr>
            <a:endParaRPr lang="es-ES" sz="23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248"/>
            <a:ext cx="4283968" cy="68527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s-E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El Señor nos bendiga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C" sz="4000" dirty="0">
                <a:latin typeface="Tahoma" pitchFamily="34" charset="0"/>
              </a:rPr>
              <a:t>¡Hasta la próxima!</a:t>
            </a:r>
            <a:endParaRPr lang="es-ES" sz="4000" dirty="0">
              <a:latin typeface="Tahoma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4133BA-5DD2-42F4-B0ED-89BD78235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4" y="1552028"/>
            <a:ext cx="3893277" cy="37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063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42524" y="3012780"/>
            <a:ext cx="367240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600" dirty="0">
                <a:latin typeface="Tahoma" pitchFamily="34" charset="0"/>
              </a:rPr>
              <a:t>La naturaleza destruida, el aire, los ríos contaminados,</a:t>
            </a:r>
          </a:p>
          <a:p>
            <a:r>
              <a:rPr lang="es-EC" sz="2600" dirty="0">
                <a:latin typeface="Tahoma" pitchFamily="34" charset="0"/>
              </a:rPr>
              <a:t>la tierra erosionada y las especies en extinción, nos muestran lo lejos que estamos del plan de Dios. </a:t>
            </a:r>
            <a:endParaRPr lang="en-US" sz="26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057374" cy="3659484"/>
          </a:xfrm>
          <a:prstGeom prst="rect">
            <a:avLst/>
          </a:prstGeom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179512" y="2153558"/>
            <a:ext cx="5183807" cy="3360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 panose="02040502050405020303" pitchFamily="18" charset="0"/>
              </a:rPr>
              <a:t>En la naturaleza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029" y="-106903"/>
            <a:ext cx="3471115" cy="14627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858822"/>
            <a:ext cx="6803726" cy="98763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684213" y="332656"/>
            <a:ext cx="4878387" cy="429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elvetica"/>
              </a:rPr>
              <a:t>En la historia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7544" y="4955684"/>
            <a:ext cx="80725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Tahoma" pitchFamily="34" charset="0"/>
              </a:rPr>
              <a:t>Dios se manifiesta en la historia de los pueblos. Éstos se organizan y realizan acciones liberadoras. Luchan por la tierra, los servicios básicos, la defensa de sus derechos. Es ahí, cuando decimos que Dios nos habla.</a:t>
            </a:r>
            <a:endParaRPr lang="en-US" sz="24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9785"/>
            <a:ext cx="6840760" cy="3696317"/>
          </a:xfrm>
          <a:prstGeom prst="rect">
            <a:avLst/>
          </a:prstGeom>
        </p:spPr>
      </p:pic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3429000" y="3276600"/>
            <a:ext cx="3886200" cy="1447800"/>
            <a:chOff x="2160" y="2064"/>
            <a:chExt cx="2448" cy="912"/>
          </a:xfrm>
        </p:grpSpPr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2256" y="2112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sz="2400" dirty="0">
                  <a:latin typeface="Tahoma" pitchFamily="34" charset="0"/>
                </a:rPr>
                <a:t>Trabajo</a:t>
              </a:r>
              <a:endParaRPr lang="es-ES" sz="2400" dirty="0">
                <a:latin typeface="Tahoma" pitchFamily="34" charset="0"/>
              </a:endParaRPr>
            </a:p>
          </p:txBody>
        </p:sp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3504" y="2064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sz="2400">
                  <a:latin typeface="Tahoma" pitchFamily="34" charset="0"/>
                </a:rPr>
                <a:t>Vivienda</a:t>
              </a:r>
              <a:endParaRPr lang="es-ES" sz="2400">
                <a:latin typeface="Tahoma" pitchFamily="34" charset="0"/>
              </a:endParaRPr>
            </a:p>
          </p:txBody>
        </p:sp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2160" y="2544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sz="2400">
                  <a:latin typeface="Tahoma" pitchFamily="34" charset="0"/>
                </a:rPr>
                <a:t>Educación</a:t>
              </a:r>
              <a:endParaRPr lang="es-ES" sz="2400">
                <a:latin typeface="Tahoma" pitchFamily="34" charset="0"/>
              </a:endParaRPr>
            </a:p>
          </p:txBody>
        </p:sp>
        <p:sp>
          <p:nvSpPr>
            <p:cNvPr id="11273" name="Text Box 9"/>
            <p:cNvSpPr txBox="1">
              <a:spLocks noChangeArrowheads="1"/>
            </p:cNvSpPr>
            <p:nvPr/>
          </p:nvSpPr>
          <p:spPr bwMode="auto">
            <a:xfrm>
              <a:off x="2976" y="2352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sz="2400">
                  <a:latin typeface="Tahoma" pitchFamily="34" charset="0"/>
                </a:rPr>
                <a:t>Medio Ambiente</a:t>
              </a:r>
              <a:endParaRPr lang="es-ES" sz="2400">
                <a:latin typeface="Tahoma" pitchFamily="34" charset="0"/>
              </a:endParaRPr>
            </a:p>
          </p:txBody>
        </p:sp>
        <p:sp>
          <p:nvSpPr>
            <p:cNvPr id="11274" name="Text Box 10"/>
            <p:cNvSpPr txBox="1">
              <a:spLocks noChangeArrowheads="1"/>
            </p:cNvSpPr>
            <p:nvPr/>
          </p:nvSpPr>
          <p:spPr bwMode="auto">
            <a:xfrm>
              <a:off x="3168" y="2688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sz="2400">
                  <a:latin typeface="Tahoma" pitchFamily="34" charset="0"/>
                </a:rPr>
                <a:t>Salud</a:t>
              </a:r>
              <a:endParaRPr lang="es-ES" sz="2400"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684213" y="476672"/>
            <a:ext cx="5327947" cy="5472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elvetica"/>
              </a:rPr>
              <a:t>En la comunidad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52923" y="1643122"/>
            <a:ext cx="338437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C" sz="2400" dirty="0">
                <a:latin typeface="Tahoma" pitchFamily="34" charset="0"/>
              </a:rPr>
              <a:t>Los seres humanos somos hijos e hijas de Dios. </a:t>
            </a:r>
          </a:p>
          <a:p>
            <a:endParaRPr lang="es-EC" sz="2400" dirty="0">
              <a:latin typeface="Tahoma" pitchFamily="34" charset="0"/>
            </a:endParaRPr>
          </a:p>
          <a:p>
            <a:r>
              <a:rPr lang="es-EC" sz="2400" dirty="0">
                <a:latin typeface="Tahoma" pitchFamily="34" charset="0"/>
              </a:rPr>
              <a:t>Desde la encarnación de Jesús, toda persona es presencia de Dios.</a:t>
            </a:r>
          </a:p>
          <a:p>
            <a:endParaRPr lang="es-EC" sz="2400" dirty="0">
              <a:latin typeface="Tahoma" pitchFamily="34" charset="0"/>
            </a:endParaRPr>
          </a:p>
          <a:p>
            <a:r>
              <a:rPr lang="es-EC" sz="2400" dirty="0">
                <a:latin typeface="Tahoma" pitchFamily="34" charset="0"/>
              </a:rPr>
              <a:t>Dios nos habla a través de la familia, la comunidad y nosotros mismos.</a:t>
            </a:r>
          </a:p>
          <a:p>
            <a:pPr algn="just"/>
            <a:endParaRPr lang="es-EC" sz="2400" dirty="0">
              <a:latin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3384376" cy="48245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434776" y="332656"/>
            <a:ext cx="4175819" cy="3954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elvetica"/>
              </a:rPr>
              <a:t>En la conciencia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35030182"/>
              </p:ext>
            </p:extLst>
          </p:nvPr>
        </p:nvGraphicFramePr>
        <p:xfrm>
          <a:off x="0" y="1049338"/>
          <a:ext cx="9144000" cy="5808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18410"/>
            <a:ext cx="1800200" cy="2940039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1628</Words>
  <Application>Microsoft Office PowerPoint</Application>
  <PresentationFormat>Presentación en pantalla (4:3)</PresentationFormat>
  <Paragraphs>268</Paragraphs>
  <Slides>58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74" baseType="lpstr">
      <vt:lpstr>Arial</vt:lpstr>
      <vt:lpstr>Arial Black</vt:lpstr>
      <vt:lpstr>Elephant</vt:lpstr>
      <vt:lpstr>Georgia</vt:lpstr>
      <vt:lpstr>Gloucester MT Extra Condensed</vt:lpstr>
      <vt:lpstr>Harrington</vt:lpstr>
      <vt:lpstr>Helvetica</vt:lpstr>
      <vt:lpstr>High Tower Text</vt:lpstr>
      <vt:lpstr>Impact</vt:lpstr>
      <vt:lpstr>Matura MT Script Capitals</vt:lpstr>
      <vt:lpstr>Tahoma</vt:lpstr>
      <vt:lpstr>Tempus Sans ITC</vt:lpstr>
      <vt:lpstr>Times New Roman</vt:lpstr>
      <vt:lpstr>Viner Hand ITC</vt:lpstr>
      <vt:lpstr>Wingdings</vt:lpstr>
      <vt:lpstr>Diseño predeterminado</vt:lpstr>
      <vt:lpstr>Una ventana entre la  </vt:lpstr>
      <vt:lpstr>Presentación de PowerPoint</vt:lpstr>
      <vt:lpstr>Objetivos</vt:lpstr>
      <vt:lpstr>Tema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EVANGELIOS</vt:lpstr>
      <vt:lpstr>HECHOS DE LOS APÓSTOLES</vt:lpstr>
      <vt:lpstr>CARTAS PAULINAS</vt:lpstr>
      <vt:lpstr>CARTAS “CATÓLICAS”</vt:lpstr>
      <vt:lpstr>APOCALIPSIS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Tema 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Invitado</dc:creator>
  <cp:lastModifiedBy>INFO</cp:lastModifiedBy>
  <cp:revision>186</cp:revision>
  <dcterms:created xsi:type="dcterms:W3CDTF">2007-08-01T16:15:56Z</dcterms:created>
  <dcterms:modified xsi:type="dcterms:W3CDTF">2022-06-16T21:41:26Z</dcterms:modified>
</cp:coreProperties>
</file>