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91" r:id="rId10"/>
    <p:sldId id="292" r:id="rId11"/>
    <p:sldId id="293" r:id="rId12"/>
    <p:sldId id="294" r:id="rId13"/>
    <p:sldId id="271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11" r:id="rId23"/>
    <p:sldId id="303" r:id="rId24"/>
    <p:sldId id="304" r:id="rId25"/>
    <p:sldId id="313" r:id="rId26"/>
    <p:sldId id="314" r:id="rId27"/>
    <p:sldId id="315" r:id="rId28"/>
    <p:sldId id="316" r:id="rId29"/>
    <p:sldId id="317" r:id="rId30"/>
    <p:sldId id="318" r:id="rId31"/>
    <p:sldId id="290" r:id="rId32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2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CB82E0-A83A-4872-9A91-E488E07856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30F3E2-1A9F-4D67-B3BE-A5D1AEE17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FA8053-2DEA-4047-BEF1-2D364650BE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D6B1B-F700-499C-AE17-900D0488BE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384741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8062B5-82D4-4C75-9657-041834D3B1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34EAE9-D16C-49FD-9F80-3DEA87A7B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8C993-2B88-475A-9DCB-D571094DA7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649F4-F384-4043-8E8F-28AB7E79503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6532633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03D92D-8FC5-40CC-BC79-3C65A06CC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42EB92-6B3E-42BB-BF0B-58BA2A32C7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4778B-846F-49CA-BCC9-7FED9313A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64BCB-0C34-4F48-8FA4-47CA48DEF1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63913066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E6D1DF-C8CF-4F26-B20C-4A87DA6AEE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3AE84D-16EA-4CC8-99D7-6ED0B8B517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ECC725-89DB-4D3D-95AC-2591C354E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BAA10-6EAB-4324-8B98-8027DC6DE4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97608151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E704C1-6A65-4B26-844F-E911090ED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E4D985-CD8B-48B3-AC77-D273862AC8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024934-E7F3-4CD7-9C92-A59A4305CF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57CEE-F5D5-421D-A60F-CD4743AFD0F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56833739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EF1F51-6010-491F-B493-1D6EED9F60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4E870-3853-4EDE-9A4A-3B65F37E3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D07727-9307-4C84-97EF-97CBDFD8C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7BEC-745D-4C91-92AF-CD257AE5390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04890399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60F706E-88A1-42E3-9035-F00AB7E7C3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4261C7-787B-49D3-9B76-8CEC34B1E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F733698-D436-49AB-9907-E36AC2CFF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479F-F27F-440D-9E37-42CD4FCA05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0207346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7373696-3D57-4F3C-AB3B-66352CBC6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F993F5-290D-493E-A3F7-1F37098B9D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DD5BB7-3CC5-4328-A1E7-08641B649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757BE-E86F-426B-9E1E-E62B20F8926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98139692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F7F0AFD-6359-4BBF-8A2B-D3318D25FD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0CB8D7-20DA-4EAF-9C13-24E3E3F3E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E60339-A272-4716-8106-10AE882EB3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47FC-98C5-462F-AE8B-7B82228A70F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833474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ABA1C0-A0A2-4FDE-B72A-F9510208CD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06D264-E60D-4700-93B5-BA921DC109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DDC924-6D6F-4BEA-99CD-EF95952CE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65A0B-6023-46BF-84C9-967AAE0C7BA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138762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752913-71FD-4A34-BBA9-06BAB36984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F16C6-5E1D-4673-B601-F72089CCB7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6CDA59-009D-409A-81E1-68CF1B394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BC33C-8FE7-417D-A72D-9985BF732A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266122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505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755572A-8DA7-4176-9227-6D3408EBCE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977D26-585E-422C-8A7E-27637A53BA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3379CA-9A5C-4587-A76A-D28FD789CB7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64D3F2-DA00-46F0-88EB-62445B950A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BC961E-02E7-43EE-A85E-C9F7DCEC3F2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CB4DCDCA-B74D-4D37-898F-B1C58027E3B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>
            <a:extLst>
              <a:ext uri="{FF2B5EF4-FFF2-40B4-BE49-F238E27FC236}">
                <a16:creationId xmlns:a16="http://schemas.microsoft.com/office/drawing/2014/main" id="{9855286F-C842-4EF6-AFC4-617189D16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95400" y="188913"/>
            <a:ext cx="7237413" cy="11652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High Tower Text" panose="02040502050506030303" pitchFamily="18" charset="0"/>
              </a:rPr>
              <a:t>¡Bienvenidas y Bienvenidos!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5B267A33-998B-4776-B005-F6FA08CC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4838700"/>
            <a:ext cx="1330325" cy="1322388"/>
          </a:xfrm>
          <a:prstGeom prst="rect">
            <a:avLst/>
          </a:prstGeom>
          <a:solidFill>
            <a:schemeClr val="bg1"/>
          </a:solidFill>
          <a:ln w="38100">
            <a:solidFill>
              <a:srgbClr val="99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C" altLang="es-ES" sz="8000" b="1">
                <a:solidFill>
                  <a:schemeClr val="accent2"/>
                </a:solidFill>
                <a:latin typeface="Times New Roman" panose="02020603050405020304" pitchFamily="18" charset="0"/>
              </a:rPr>
              <a:t>10</a:t>
            </a:r>
            <a:endParaRPr lang="es-ES" altLang="es-ES" sz="80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2" name="Imagen 2">
            <a:extLst>
              <a:ext uri="{FF2B5EF4-FFF2-40B4-BE49-F238E27FC236}">
                <a16:creationId xmlns:a16="http://schemas.microsoft.com/office/drawing/2014/main" id="{8AEFB358-5309-4427-A566-7A69AC53E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1485900"/>
            <a:ext cx="3109912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8489E553-F186-4348-B598-DC1F767ADB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2838" y="2060575"/>
            <a:ext cx="532765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4400" b="1">
                <a:solidFill>
                  <a:schemeClr val="tx2"/>
                </a:solidFill>
                <a:latin typeface="Tempus Sans ITC" panose="04020404030007020202" pitchFamily="82" charset="0"/>
              </a:rPr>
              <a:t>Hechos y Personajes              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4400" b="1">
                <a:solidFill>
                  <a:schemeClr val="tx2"/>
                </a:solidFill>
                <a:latin typeface="Tempus Sans ITC" panose="04020404030007020202" pitchFamily="82" charset="0"/>
              </a:rPr>
              <a:t>Nuevo Testamento</a:t>
            </a:r>
            <a:endParaRPr lang="es-ES" altLang="es-ES" sz="4400" b="1">
              <a:solidFill>
                <a:schemeClr val="tx2"/>
              </a:solidFill>
              <a:latin typeface="Tempus Sans ITC" panose="04020404030007020202" pitchFamily="82" charset="0"/>
            </a:endParaRPr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:a16="http://schemas.microsoft.com/office/drawing/2014/main" id="{50150CDB-EAA2-459B-A9F5-970845775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" y="1412875"/>
            <a:ext cx="4248150" cy="47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En la cultura judía, la mujer se encargaba de la organización interna de la casa.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Las comunidades se reunían en las casas lo que posibilitó la participación activa de las mujeres.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Ocupaban funciones importantes: discípulas; diaconisas; colaboradoras, compañeras, apóstolas.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Pablo les tiene gran estima, leamos su Carta a los romanos.</a:t>
            </a:r>
          </a:p>
        </p:txBody>
      </p:sp>
      <p:pic>
        <p:nvPicPr>
          <p:cNvPr id="11267" name="Imagen 2">
            <a:extLst>
              <a:ext uri="{FF2B5EF4-FFF2-40B4-BE49-F238E27FC236}">
                <a16:creationId xmlns:a16="http://schemas.microsoft.com/office/drawing/2014/main" id="{61361D63-F110-40C5-A72F-675B1267A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2217738"/>
            <a:ext cx="351790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9473F9E-2A57-412A-9656-595DE359F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0" y="400050"/>
            <a:ext cx="598487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La actuación de las mujeres</a:t>
            </a:r>
          </a:p>
        </p:txBody>
      </p:sp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 Box 4">
            <a:extLst>
              <a:ext uri="{FF2B5EF4-FFF2-40B4-BE49-F238E27FC236}">
                <a16:creationId xmlns:a16="http://schemas.microsoft.com/office/drawing/2014/main" id="{886AA4EA-A180-4DDC-99A7-3E5DA0E45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738" y="1844675"/>
            <a:ext cx="3497262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Pablo en sus cartas habla de la condición social de las comunidades.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En su mayoría eran: gente pobre sin estudios, esclavos, emigrantes y extranjeros.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Posiblemente habían algunos ricos, en cuyas casas las comunidades se reunían. </a:t>
            </a:r>
          </a:p>
        </p:txBody>
      </p:sp>
      <p:pic>
        <p:nvPicPr>
          <p:cNvPr id="12291" name="Imagen 2">
            <a:extLst>
              <a:ext uri="{FF2B5EF4-FFF2-40B4-BE49-F238E27FC236}">
                <a16:creationId xmlns:a16="http://schemas.microsoft.com/office/drawing/2014/main" id="{13B2944E-4ED5-4419-BE6E-5E9B3BC59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133600"/>
            <a:ext cx="3362325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950C5452-50AA-4210-B8DF-4331A84CF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8" y="720725"/>
            <a:ext cx="8112125" cy="6000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3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La condición social de los primeros cristianos</a:t>
            </a:r>
          </a:p>
        </p:txBody>
      </p: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>
            <a:extLst>
              <a:ext uri="{FF2B5EF4-FFF2-40B4-BE49-F238E27FC236}">
                <a16:creationId xmlns:a16="http://schemas.microsoft.com/office/drawing/2014/main" id="{852D556D-8D92-413F-A924-F3477AD1B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1198563"/>
            <a:ext cx="4284662" cy="542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 dirty="0">
                <a:latin typeface="Tahoma" panose="020B0604030504040204" pitchFamily="34" charset="0"/>
              </a:rPr>
              <a:t>Las primeras comunidades cristianas: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 b="1" dirty="0">
                <a:latin typeface="Tahoma" panose="020B0604030504040204" pitchFamily="34" charset="0"/>
              </a:rPr>
              <a:t>Leían </a:t>
            </a:r>
            <a:r>
              <a:rPr lang="es-ES" altLang="es-ES" sz="2100" dirty="0">
                <a:latin typeface="Tahoma" panose="020B0604030504040204" pitchFamily="34" charset="0"/>
              </a:rPr>
              <a:t>el pasado -su historia- con los ojos de su presente para sacar nuevas enseñanzas para sus vidas.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 b="1" dirty="0">
                <a:latin typeface="Tahoma" panose="020B0604030504040204" pitchFamily="34" charset="0"/>
              </a:rPr>
              <a:t>Releían</a:t>
            </a:r>
            <a:r>
              <a:rPr lang="es-ES" altLang="es-ES" sz="2100" dirty="0">
                <a:latin typeface="Tahoma" panose="020B0604030504040204" pitchFamily="34" charset="0"/>
              </a:rPr>
              <a:t> su historia a la luz de su realidad presente y encontrar soluciones a los nuevos problemas.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 b="1" dirty="0">
                <a:latin typeface="Tahoma" panose="020B0604030504040204" pitchFamily="34" charset="0"/>
              </a:rPr>
              <a:t>Escriben </a:t>
            </a:r>
            <a:r>
              <a:rPr lang="es-ES" altLang="es-ES" sz="2100" dirty="0">
                <a:latin typeface="Tahoma" panose="020B0604030504040204" pitchFamily="34" charset="0"/>
              </a:rPr>
              <a:t>sus vivencias: Pablo y sus cartas; en el año 45 d.C. se recogen las palabras y los gestos de Jesús; en el año 70 d.C. los evangelios.</a:t>
            </a:r>
          </a:p>
        </p:txBody>
      </p:sp>
      <p:pic>
        <p:nvPicPr>
          <p:cNvPr id="13315" name="Imagen 2">
            <a:extLst>
              <a:ext uri="{FF2B5EF4-FFF2-40B4-BE49-F238E27FC236}">
                <a16:creationId xmlns:a16="http://schemas.microsoft.com/office/drawing/2014/main" id="{DB2E6E84-4CCC-411A-840A-BAA2D798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9849"/>
            <a:ext cx="4217988" cy="273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87615627-515E-4A80-971A-5D1AD896E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648" y="350838"/>
            <a:ext cx="6151170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Lectura, re–lectura, escritos</a:t>
            </a: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>
            <a:extLst>
              <a:ext uri="{FF2B5EF4-FFF2-40B4-BE49-F238E27FC236}">
                <a16:creationId xmlns:a16="http://schemas.microsoft.com/office/drawing/2014/main" id="{E61296C9-47F9-4EB2-A74E-34597D08A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370263"/>
            <a:ext cx="259238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En la vida de las primeras comunidades cristianas tenían gran influencia las culturas: judía, griega y romana.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500BE518-431F-4C74-96EE-CBE433786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524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2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17414" name="WordArt 6">
            <a:extLst>
              <a:ext uri="{FF2B5EF4-FFF2-40B4-BE49-F238E27FC236}">
                <a16:creationId xmlns:a16="http://schemas.microsoft.com/office/drawing/2014/main" id="{B75774F9-0291-400D-94D9-D603E78064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990600"/>
            <a:ext cx="7272858" cy="179032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Contexto cultural </a:t>
            </a:r>
          </a:p>
          <a:p>
            <a:pPr algn="ctr" eaLnBrk="1" hangingPunct="1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del Nuevo Testamento</a:t>
            </a:r>
          </a:p>
        </p:txBody>
      </p:sp>
      <p:pic>
        <p:nvPicPr>
          <p:cNvPr id="14341" name="Imagen 2">
            <a:extLst>
              <a:ext uri="{FF2B5EF4-FFF2-40B4-BE49-F238E27FC236}">
                <a16:creationId xmlns:a16="http://schemas.microsoft.com/office/drawing/2014/main" id="{6ED55D7C-192F-4504-9FE9-D6503FB1D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40125"/>
            <a:ext cx="4262437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WordArt 3">
            <a:extLst>
              <a:ext uri="{FF2B5EF4-FFF2-40B4-BE49-F238E27FC236}">
                <a16:creationId xmlns:a16="http://schemas.microsoft.com/office/drawing/2014/main" id="{D442EE4F-69AA-4A23-BC45-6950316D10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91581" y="450363"/>
            <a:ext cx="3407217" cy="658099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La Cultura judía</a:t>
            </a:r>
          </a:p>
        </p:txBody>
      </p:sp>
      <p:sp>
        <p:nvSpPr>
          <p:cNvPr id="41988" name="Text Box 4">
            <a:extLst>
              <a:ext uri="{FF2B5EF4-FFF2-40B4-BE49-F238E27FC236}">
                <a16:creationId xmlns:a16="http://schemas.microsoft.com/office/drawing/2014/main" id="{404655C8-E218-4D64-9C27-C31BB730D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125" y="1123950"/>
            <a:ext cx="4833938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>
                <a:latin typeface="Tahoma" panose="020B0604030504040204" pitchFamily="34" charset="0"/>
              </a:rPr>
              <a:t>El Nuevo Testamento tiene su raíz en la cultura judía.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>
                <a:latin typeface="Tahoma" panose="020B0604030504040204" pitchFamily="34" charset="0"/>
              </a:rPr>
              <a:t>De origen rural y tribal.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>
                <a:latin typeface="Tahoma" panose="020B0604030504040204" pitchFamily="34" charset="0"/>
              </a:rPr>
              <a:t>La tradición de los antiguos estaba muy arraigada en este pueblo.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>
                <a:latin typeface="Tahoma" panose="020B0604030504040204" pitchFamily="34" charset="0"/>
              </a:rPr>
              <a:t>Se dividió en varios grupos: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800">
                <a:latin typeface="Tahoma" panose="020B0604030504040204" pitchFamily="34" charset="0"/>
              </a:rPr>
              <a:t>Los sumos sacerdotes y los saduceos (apoyaban al poder romano)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800">
                <a:latin typeface="Tahoma" panose="020B0604030504040204" pitchFamily="34" charset="0"/>
              </a:rPr>
              <a:t>Los fariseos, esenios y zelotes, eran los  grupos más nacionalistas.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800">
                <a:latin typeface="Tahoma" panose="020B0604030504040204" pitchFamily="34" charset="0"/>
              </a:rPr>
              <a:t>- Los anawin, hassidim, samaritanos, publicanos; eran los grupos más populares y marginados.</a:t>
            </a:r>
          </a:p>
        </p:txBody>
      </p:sp>
      <p:pic>
        <p:nvPicPr>
          <p:cNvPr id="15364" name="Imagen 2">
            <a:extLst>
              <a:ext uri="{FF2B5EF4-FFF2-40B4-BE49-F238E27FC236}">
                <a16:creationId xmlns:a16="http://schemas.microsoft.com/office/drawing/2014/main" id="{F4077E54-E7A1-4E50-B6E9-44B22EFF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773238"/>
            <a:ext cx="3232150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ext Box 3">
            <a:extLst>
              <a:ext uri="{FF2B5EF4-FFF2-40B4-BE49-F238E27FC236}">
                <a16:creationId xmlns:a16="http://schemas.microsoft.com/office/drawing/2014/main" id="{72DF7E5F-8BF7-4A9E-BD05-30AD303DF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8" y="1196975"/>
            <a:ext cx="4535487" cy="4940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La cultura griega o helénica, es una cultura urbana.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Su mentalidad, organización e ideales eran tan diferentes a los de Palestina.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Su estratificación social estaba basada en tres capas inmutables: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	- Los libres.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	- Los libertos.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	- Los esclavos.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Esta sociedad griega se basaba en la explotación del trabajo.</a:t>
            </a:r>
          </a:p>
        </p:txBody>
      </p:sp>
      <p:sp>
        <p:nvSpPr>
          <p:cNvPr id="43012" name="WordArt 4">
            <a:extLst>
              <a:ext uri="{FF2B5EF4-FFF2-40B4-BE49-F238E27FC236}">
                <a16:creationId xmlns:a16="http://schemas.microsoft.com/office/drawing/2014/main" id="{125D4C96-4B53-4131-9E9E-5CF82EBB82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6048" y="447041"/>
            <a:ext cx="4225952" cy="71941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La Cultura griega</a:t>
            </a:r>
          </a:p>
        </p:txBody>
      </p:sp>
      <p:pic>
        <p:nvPicPr>
          <p:cNvPr id="16388" name="Imagen 2">
            <a:extLst>
              <a:ext uri="{FF2B5EF4-FFF2-40B4-BE49-F238E27FC236}">
                <a16:creationId xmlns:a16="http://schemas.microsoft.com/office/drawing/2014/main" id="{30967FA3-389A-4580-88EB-A717446D0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2060575"/>
            <a:ext cx="2897188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>
            <a:extLst>
              <a:ext uri="{FF2B5EF4-FFF2-40B4-BE49-F238E27FC236}">
                <a16:creationId xmlns:a16="http://schemas.microsoft.com/office/drawing/2014/main" id="{E07A26C0-E6EF-4A63-BE77-9890BA13C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436688"/>
            <a:ext cx="4679950" cy="45243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El imperio romano era un mosaico de reinos con sus propias leyes, religión, y hasta cierto punto con una autonomía de gobierno.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Pero tenían intereses comunes: pagar el tributo, los impuestos, las tasas, no hacer guerras entre sí, dar culto a sus divinidades.</a:t>
            </a:r>
          </a:p>
          <a:p>
            <a:pPr marL="342900" indent="-342900" eaLnBrk="1" hangingPunct="1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s-ES" altLang="es-ES" sz="2100" dirty="0">
                <a:latin typeface="Tahoma" panose="020B0604030504040204" pitchFamily="34" charset="0"/>
              </a:rPr>
              <a:t>Este  imperio a lo largo de muchos años se enfrentaron  con los cristianos.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es-ES" altLang="es-ES" sz="2400" dirty="0">
              <a:latin typeface="Tahoma" panose="020B0604030504040204" pitchFamily="34" charset="0"/>
            </a:endParaRPr>
          </a:p>
        </p:txBody>
      </p:sp>
      <p:sp>
        <p:nvSpPr>
          <p:cNvPr id="44037" name="WordArt 5">
            <a:extLst>
              <a:ext uri="{FF2B5EF4-FFF2-40B4-BE49-F238E27FC236}">
                <a16:creationId xmlns:a16="http://schemas.microsoft.com/office/drawing/2014/main" id="{2D95CA6C-90F1-462A-8395-CB343520D6A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404664"/>
            <a:ext cx="3887787" cy="50323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000" b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empus Sans ITC" panose="04020404030D07020202" pitchFamily="82" charset="0"/>
                <a:cs typeface="Times New Roman" panose="02020603050405020304" pitchFamily="18" charset="0"/>
              </a:rPr>
              <a:t>La Cultura romana</a:t>
            </a:r>
          </a:p>
        </p:txBody>
      </p:sp>
      <p:pic>
        <p:nvPicPr>
          <p:cNvPr id="17412" name="Imagen 2">
            <a:extLst>
              <a:ext uri="{FF2B5EF4-FFF2-40B4-BE49-F238E27FC236}">
                <a16:creationId xmlns:a16="http://schemas.microsoft.com/office/drawing/2014/main" id="{9C2EAC6E-D274-4191-B561-92F134894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773238"/>
            <a:ext cx="3151188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WordArt 3">
            <a:extLst>
              <a:ext uri="{FF2B5EF4-FFF2-40B4-BE49-F238E27FC236}">
                <a16:creationId xmlns:a16="http://schemas.microsoft.com/office/drawing/2014/main" id="{39ED6408-2416-4C6E-BFAC-0386C7262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553" y="333375"/>
            <a:ext cx="6123186" cy="68580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La Tradición de los antiguos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1E7EF8A0-A5FC-4105-BEFC-DBEF763AA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484313"/>
            <a:ext cx="4608512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300">
                <a:latin typeface="Tahoma" panose="020B0604030504040204" pitchFamily="34" charset="0"/>
              </a:rPr>
              <a:t>La religión de los judíos, las costumbres alimenticias, las observancias rituales, la forma de las celebraciones y tantas otras prescripciones de la ley de Moisés, eran la revelación de la voluntad de  Dios.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300">
                <a:latin typeface="Tahoma" panose="020B0604030504040204" pitchFamily="34" charset="0"/>
              </a:rPr>
              <a:t>El pueblo de Galilea cuando era necesario transgredir las normas enseñadas por los fariseos y escribas  lo hacían sin ningún temor.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72C3A30C-96FA-42CD-9FD0-2438DA374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76425"/>
            <a:ext cx="3384550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>
            <a:extLst>
              <a:ext uri="{FF2B5EF4-FFF2-40B4-BE49-F238E27FC236}">
                <a16:creationId xmlns:a16="http://schemas.microsoft.com/office/drawing/2014/main" id="{7476DE91-1BD7-42FF-B41C-E39049C9A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3" y="1628775"/>
            <a:ext cx="4248150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La experiencia de Dios en Jesús, su práctica liberadora, su vida muerte y resurrección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Jesús nació, vivió y murió judío. ¡Judío de Galilea!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Fue un judío fiel a la identidad del pueblo.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Ayudó a su pueblo a ser más judío, fiel y humano.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Para difundir el Evangelio en el mundo pagano recurrían a la memoria de Jesús.</a:t>
            </a:r>
          </a:p>
        </p:txBody>
      </p:sp>
      <p:pic>
        <p:nvPicPr>
          <p:cNvPr id="19459" name="Imagen 2">
            <a:extLst>
              <a:ext uri="{FF2B5EF4-FFF2-40B4-BE49-F238E27FC236}">
                <a16:creationId xmlns:a16="http://schemas.microsoft.com/office/drawing/2014/main" id="{B497C034-D9A0-4236-8B24-9D9B019CB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2060575"/>
            <a:ext cx="33956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D13766D4-811E-4D2B-AA7F-F571A1E157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7071" y="610357"/>
            <a:ext cx="6123186" cy="685800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El recuerdo de Jesús</a:t>
            </a:r>
          </a:p>
        </p:txBody>
      </p:sp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>
            <a:extLst>
              <a:ext uri="{FF2B5EF4-FFF2-40B4-BE49-F238E27FC236}">
                <a16:creationId xmlns:a16="http://schemas.microsoft.com/office/drawing/2014/main" id="{3E1C8F66-C962-45E8-AF4E-72DF7325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019300"/>
            <a:ext cx="4248150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 dirty="0">
                <a:latin typeface="Tahoma" panose="020B0604030504040204" pitchFamily="34" charset="0"/>
              </a:rPr>
              <a:t>Entre los judíos de Palestina la cultura griega llegó a provocar divisiones internas graves.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 dirty="0">
                <a:latin typeface="Tahoma" panose="020B0604030504040204" pitchFamily="34" charset="0"/>
              </a:rPr>
              <a:t>Los griegos sin conocimiento alguno de la tradición judía comenzaron a ingresar en las comunidades cristianas.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 dirty="0">
                <a:latin typeface="Tahoma" panose="020B0604030504040204" pitchFamily="34" charset="0"/>
              </a:rPr>
              <a:t>El problema era “¿A nosotros los judíos se nos permite convivir con los de otras razas que también creen en Jesús?</a:t>
            </a:r>
          </a:p>
        </p:txBody>
      </p:sp>
      <p:pic>
        <p:nvPicPr>
          <p:cNvPr id="20483" name="Imagen 2">
            <a:extLst>
              <a:ext uri="{FF2B5EF4-FFF2-40B4-BE49-F238E27FC236}">
                <a16:creationId xmlns:a16="http://schemas.microsoft.com/office/drawing/2014/main" id="{84C91CD8-25CA-4083-97C9-C0BD14CD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019300"/>
            <a:ext cx="36798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6FED1AB8-2BE5-47CA-A734-7C0DBA03C7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59632" y="476672"/>
            <a:ext cx="6346248" cy="1368152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Influencia de la cultura griega </a:t>
            </a:r>
          </a:p>
          <a:p>
            <a:pPr algn="ctr" eaLnBrk="1" hangingPunct="1">
              <a:defRPr/>
            </a:pPr>
            <a:r>
              <a:rPr lang="es-ES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en la vida de la Iglesia</a:t>
            </a: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>
            <a:extLst>
              <a:ext uri="{FF2B5EF4-FFF2-40B4-BE49-F238E27FC236}">
                <a16:creationId xmlns:a16="http://schemas.microsoft.com/office/drawing/2014/main" id="{1993E39C-1974-48D4-8E37-698AD1B6A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376238"/>
            <a:ext cx="6140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7000" b="1">
                <a:solidFill>
                  <a:schemeClr val="tx2"/>
                </a:solidFill>
                <a:latin typeface="Viner Hand ITC" panose="03070502030502020203" pitchFamily="66" charset="0"/>
              </a:rPr>
              <a:t>Presentación</a:t>
            </a:r>
            <a:endParaRPr lang="es-ES" altLang="es-ES" sz="7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pic>
        <p:nvPicPr>
          <p:cNvPr id="3075" name="Imagen 2">
            <a:extLst>
              <a:ext uri="{FF2B5EF4-FFF2-40B4-BE49-F238E27FC236}">
                <a16:creationId xmlns:a16="http://schemas.microsoft.com/office/drawing/2014/main" id="{D2CA4A79-221F-4BB9-8E2E-27E8EFE11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12875"/>
            <a:ext cx="309562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uadroTexto 3">
            <a:extLst>
              <a:ext uri="{FF2B5EF4-FFF2-40B4-BE49-F238E27FC236}">
                <a16:creationId xmlns:a16="http://schemas.microsoft.com/office/drawing/2014/main" id="{B27E2D19-F774-437F-B0B1-75B299684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5080000"/>
            <a:ext cx="6908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>
                <a:latin typeface="Tahoma" panose="020B0604030504040204" pitchFamily="34" charset="0"/>
              </a:rPr>
              <a:t>En este taller estudiaremos el contexto histórico, literario y cultural del Nuevo Testamento y los orígenes de la Iglesia de Jesús.</a:t>
            </a:r>
          </a:p>
        </p:txBody>
      </p:sp>
    </p:spTree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>
            <a:extLst>
              <a:ext uri="{FF2B5EF4-FFF2-40B4-BE49-F238E27FC236}">
                <a16:creationId xmlns:a16="http://schemas.microsoft.com/office/drawing/2014/main" id="{70C7F83C-5BE6-43C2-B8B9-E2FC8F473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916113"/>
            <a:ext cx="4608512" cy="429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El conflicto cultural fue el más grave.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Enfrentando el problema creativamente crecía la conciencia y ellos aprendían lo que Dios les estaba pidiendo, una verdadera escuela de formación permanente.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La memoria de Jesús fue lo que ayudó en el discernimiento y en la solución de los problemas provocados por este conflicto cultural.</a:t>
            </a:r>
          </a:p>
        </p:txBody>
      </p:sp>
      <p:pic>
        <p:nvPicPr>
          <p:cNvPr id="21507" name="Imagen 2">
            <a:extLst>
              <a:ext uri="{FF2B5EF4-FFF2-40B4-BE49-F238E27FC236}">
                <a16:creationId xmlns:a16="http://schemas.microsoft.com/office/drawing/2014/main" id="{67CFE445-AE29-4F58-B14B-1753F43EA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565400"/>
            <a:ext cx="32766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F7CE2266-974F-443D-8BE2-16D70C2E72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37766" y="305222"/>
            <a:ext cx="7668468" cy="61552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0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Escuela de formación permanente</a:t>
            </a:r>
          </a:p>
        </p:txBody>
      </p:sp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ext Box 4">
            <a:extLst>
              <a:ext uri="{FF2B5EF4-FFF2-40B4-BE49-F238E27FC236}">
                <a16:creationId xmlns:a16="http://schemas.microsoft.com/office/drawing/2014/main" id="{98A544A7-1EF8-4CDC-A569-7EC9DF937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449388"/>
            <a:ext cx="5041900" cy="540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Del 30 al 70 d.C., se vive la Pax Romana.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Sus objetivos: 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700">
                <a:latin typeface="Tahoma" panose="020B0604030504040204" pitchFamily="34" charset="0"/>
              </a:rPr>
              <a:t>Legitimar y expandir el dominio romano en el mundo.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700">
                <a:latin typeface="Tahoma" panose="020B0604030504040204" pitchFamily="34" charset="0"/>
              </a:rPr>
              <a:t>Favorecer el comercio internacional.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700">
                <a:latin typeface="Tahoma" panose="020B0604030504040204" pitchFamily="34" charset="0"/>
              </a:rPr>
              <a:t>Garantizar la cobranza de impuestos.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700">
                <a:latin typeface="Tahoma" panose="020B0604030504040204" pitchFamily="34" charset="0"/>
              </a:rPr>
              <a:t>Intensificar la riqueza y el poder en Roma.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Resultados: 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700">
                <a:latin typeface="Tahoma" panose="020B0604030504040204" pitchFamily="34" charset="0"/>
              </a:rPr>
              <a:t>Esclavitud.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700">
                <a:latin typeface="Tahoma" panose="020B0604030504040204" pitchFamily="34" charset="0"/>
              </a:rPr>
              <a:t>Exceso de lujo en Roma.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700">
                <a:latin typeface="Tahoma" panose="020B0604030504040204" pitchFamily="34" charset="0"/>
              </a:rPr>
              <a:t>Sufrimientos y revueltas.</a:t>
            </a:r>
          </a:p>
          <a:p>
            <a:pPr lvl="1" eaLnBrk="1" hangingPunct="1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s-ES" altLang="es-ES" sz="1700">
                <a:latin typeface="Tahoma" panose="020B0604030504040204" pitchFamily="34" charset="0"/>
              </a:rPr>
              <a:t>Opiniones divididas en los cristianos.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" altLang="es-ES" sz="2100">
              <a:latin typeface="Tahoma" panose="020B0604030504040204" pitchFamily="34" charset="0"/>
            </a:endParaRPr>
          </a:p>
        </p:txBody>
      </p:sp>
      <p:pic>
        <p:nvPicPr>
          <p:cNvPr id="22531" name="Imagen 2">
            <a:extLst>
              <a:ext uri="{FF2B5EF4-FFF2-40B4-BE49-F238E27FC236}">
                <a16:creationId xmlns:a16="http://schemas.microsoft.com/office/drawing/2014/main" id="{55D1A583-5F87-4C81-A3F4-53CB4602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76438"/>
            <a:ext cx="27908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FC9666EF-352D-4D11-A08C-801302E5D66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75656" y="404664"/>
            <a:ext cx="5220196" cy="672889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La paz romana</a:t>
            </a:r>
          </a:p>
        </p:txBody>
      </p:sp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>
            <a:extLst>
              <a:ext uri="{FF2B5EF4-FFF2-40B4-BE49-F238E27FC236}">
                <a16:creationId xmlns:a16="http://schemas.microsoft.com/office/drawing/2014/main" id="{66E05F85-982C-4C75-8D1D-102CA6370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8" y="1408113"/>
            <a:ext cx="4284662" cy="491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La casa (oikos) indicaba la unidad básica de la sociedad.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Para pertenecer a la “casa ”de alguien no era necesario tener lazos de sangre.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La casa tenía una dimensión religiosa.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Quedarse sin casa era peor que ser esclavo.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La autoridad del padre de familia y la del emperador era legitimada por la religión.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La institución de la casa posibilitaba el régimen patriarcal.</a:t>
            </a:r>
          </a:p>
        </p:txBody>
      </p:sp>
      <p:pic>
        <p:nvPicPr>
          <p:cNvPr id="23555" name="Imagen 2">
            <a:extLst>
              <a:ext uri="{FF2B5EF4-FFF2-40B4-BE49-F238E27FC236}">
                <a16:creationId xmlns:a16="http://schemas.microsoft.com/office/drawing/2014/main" id="{DAF39344-0250-4BEC-8CCF-C9AE1160A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76525"/>
            <a:ext cx="3421062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9DF2036B-E5A4-41CA-84A1-FEC8F2EF08F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611" y="260648"/>
            <a:ext cx="8730778" cy="79208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La casa es el lugar para el encuentro</a:t>
            </a:r>
          </a:p>
        </p:txBody>
      </p:sp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>
            <a:extLst>
              <a:ext uri="{FF2B5EF4-FFF2-40B4-BE49-F238E27FC236}">
                <a16:creationId xmlns:a16="http://schemas.microsoft.com/office/drawing/2014/main" id="{23476090-9FBF-4C81-81BE-9DEF1C56E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1557338"/>
            <a:ext cx="4284662" cy="477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La palabra </a:t>
            </a:r>
            <a:r>
              <a:rPr lang="es-ES" altLang="es-ES" sz="1900" i="1">
                <a:latin typeface="Tahoma" panose="020B0604030504040204" pitchFamily="34" charset="0"/>
              </a:rPr>
              <a:t>collegium</a:t>
            </a:r>
            <a:r>
              <a:rPr lang="es-ES" altLang="es-ES" sz="1900">
                <a:latin typeface="Tahoma" panose="020B0604030504040204" pitchFamily="34" charset="0"/>
              </a:rPr>
              <a:t> se utilizaba para denominar la asociación de personas de una misma profesión.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Era reconocida jurídicamente.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Tenían un dios como factor común.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Representaba una tendencia más democrática de organización: podía ser de esclavos y libres; hombres y mujeres; blancos y negros, etc.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900">
                <a:latin typeface="Tahoma" panose="020B0604030504040204" pitchFamily="34" charset="0"/>
              </a:rPr>
              <a:t>Esta fue aprovechada por los cristianos y les ayudó a crear un espacio legal que les permitía vivir su fe.</a:t>
            </a:r>
          </a:p>
        </p:txBody>
      </p:sp>
      <p:pic>
        <p:nvPicPr>
          <p:cNvPr id="24579" name="Imagen 2">
            <a:extLst>
              <a:ext uri="{FF2B5EF4-FFF2-40B4-BE49-F238E27FC236}">
                <a16:creationId xmlns:a16="http://schemas.microsoft.com/office/drawing/2014/main" id="{452C7228-A47E-4D58-ADF9-83C8DAFA7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2239963"/>
            <a:ext cx="34210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3">
            <a:extLst>
              <a:ext uri="{FF2B5EF4-FFF2-40B4-BE49-F238E27FC236}">
                <a16:creationId xmlns:a16="http://schemas.microsoft.com/office/drawing/2014/main" id="{ED97595E-CB61-4EAE-9956-6674988748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6611" y="260648"/>
            <a:ext cx="8730778" cy="79208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La casa es el lugar para el encuentro</a:t>
            </a:r>
          </a:p>
        </p:txBody>
      </p:sp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Rectangle 6">
            <a:extLst>
              <a:ext uri="{FF2B5EF4-FFF2-40B4-BE49-F238E27FC236}">
                <a16:creationId xmlns:a16="http://schemas.microsoft.com/office/drawing/2014/main" id="{EFBE1E3C-E8D1-4C82-9284-DE8DD8B97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520700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3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51207" name="WordArt 7">
            <a:extLst>
              <a:ext uri="{FF2B5EF4-FFF2-40B4-BE49-F238E27FC236}">
                <a16:creationId xmlns:a16="http://schemas.microsoft.com/office/drawing/2014/main" id="{8697B3A8-366F-49E1-9A1D-366BCC3CF7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27584" y="1632221"/>
            <a:ext cx="7776914" cy="121443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Los Orígenes de la Iglesia</a:t>
            </a:r>
          </a:p>
        </p:txBody>
      </p:sp>
      <p:pic>
        <p:nvPicPr>
          <p:cNvPr id="25604" name="Imagen 2">
            <a:extLst>
              <a:ext uri="{FF2B5EF4-FFF2-40B4-BE49-F238E27FC236}">
                <a16:creationId xmlns:a16="http://schemas.microsoft.com/office/drawing/2014/main" id="{3C06ED68-D3B8-46B4-B5A6-E83A9B1AF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46388"/>
            <a:ext cx="5491162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42B1A5-7C52-472C-849D-DF0453E9696A}"/>
              </a:ext>
            </a:extLst>
          </p:cNvPr>
          <p:cNvSpPr/>
          <p:nvPr/>
        </p:nvSpPr>
        <p:spPr>
          <a:xfrm>
            <a:off x="231775" y="981075"/>
            <a:ext cx="6516688" cy="56467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   30 - 40 d. C.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Protagonistas: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1. Jesús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2. Espíritu Santo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3. Discípulas/os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Lugar: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	Jerusalén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Características: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Muerte y resurrección de Jesús.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Aspiran a concretizar la práctica de Jesús.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Surgen dudas Lc 24, 13-35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Cumplen con los ritos judíos (acuden al Templo)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Se reúnen en las casas a la Fracción del Pan.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Su camino es iluminado por el Espíritu Santo.</a:t>
            </a:r>
            <a:endParaRPr lang="es-ES" dirty="0"/>
          </a:p>
        </p:txBody>
      </p:sp>
      <p:pic>
        <p:nvPicPr>
          <p:cNvPr id="26627" name="Imagen 6">
            <a:extLst>
              <a:ext uri="{FF2B5EF4-FFF2-40B4-BE49-F238E27FC236}">
                <a16:creationId xmlns:a16="http://schemas.microsoft.com/office/drawing/2014/main" id="{A58B13F2-C26E-4B10-BA4A-721581878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412875"/>
            <a:ext cx="3395663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3">
            <a:extLst>
              <a:ext uri="{FF2B5EF4-FFF2-40B4-BE49-F238E27FC236}">
                <a16:creationId xmlns:a16="http://schemas.microsoft.com/office/drawing/2014/main" id="{B9E78E72-A1DE-48E2-B243-77F5572D76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81193" y="224460"/>
            <a:ext cx="6381613" cy="86409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Comunidad de Jerusalén</a:t>
            </a:r>
          </a:p>
        </p:txBody>
      </p:sp>
    </p:spTree>
  </p:cSld>
  <p:clrMapOvr>
    <a:masterClrMapping/>
  </p:clrMapOvr>
  <p:transition spd="slow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FEF2883-29DD-4582-8E54-AD8B97B36EC7}"/>
              </a:ext>
            </a:extLst>
          </p:cNvPr>
          <p:cNvSpPr/>
          <p:nvPr/>
        </p:nvSpPr>
        <p:spPr>
          <a:xfrm>
            <a:off x="231775" y="1052513"/>
            <a:ext cx="6516688" cy="564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   36 - 48 d. C.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Protagonistas: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1. Santiago – Pedro (judío-cristianos)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2. Esteban – Felipe (pagano-cristianos)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Lugar: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	Jerusalén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Características: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altLang="es-ES" sz="1900" b="1" dirty="0"/>
              <a:t>El proyecto para los judío cristianos</a:t>
            </a:r>
            <a:r>
              <a:rPr lang="es-ES" altLang="es-ES" sz="1900" dirty="0"/>
              <a:t>: siendo Jesús judío vino a proclamar el Reino primero a su pueblo, su proyecto esta entendido a la luz de las Sagradas Escrituras. 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altLang="es-ES" sz="1900" b="1" dirty="0"/>
              <a:t>El proyecto para los </a:t>
            </a:r>
            <a:r>
              <a:rPr lang="es-ES" altLang="es-ES" sz="1900" b="1" dirty="0" err="1"/>
              <a:t>pagono</a:t>
            </a:r>
            <a:r>
              <a:rPr lang="es-ES" altLang="es-ES" sz="1900" b="1" dirty="0"/>
              <a:t> cristianos: </a:t>
            </a:r>
            <a:r>
              <a:rPr lang="es-ES" altLang="es-ES" sz="1900" dirty="0"/>
              <a:t>surge de un  pensamiento mucho más crítico,  tiene su inspiración en el éxodo.  Difundieron el evangelio por todo el imperio romano.</a:t>
            </a:r>
            <a:endParaRPr lang="es-ES" dirty="0"/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id="{9F21C100-1C58-428B-AE29-F28012B9C2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2381" y="332433"/>
            <a:ext cx="7079238" cy="648295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Predicación de Pedro y Pablo</a:t>
            </a:r>
          </a:p>
        </p:txBody>
      </p:sp>
      <p:pic>
        <p:nvPicPr>
          <p:cNvPr id="27652" name="Imagen 4">
            <a:extLst>
              <a:ext uri="{FF2B5EF4-FFF2-40B4-BE49-F238E27FC236}">
                <a16:creationId xmlns:a16="http://schemas.microsoft.com/office/drawing/2014/main" id="{6FBE8B87-C606-4B3B-B101-3D614079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684463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46583A8-AF82-425B-845D-71F1147F14BD}"/>
              </a:ext>
            </a:extLst>
          </p:cNvPr>
          <p:cNvSpPr/>
          <p:nvPr/>
        </p:nvSpPr>
        <p:spPr>
          <a:xfrm>
            <a:off x="233363" y="1031875"/>
            <a:ext cx="6354762" cy="564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   48 d. C.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Protagonistas: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1. Pedro - Santiago (judío-cristianos)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2. Bernabé – Pablo (pagano-cristianos)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Lugar: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	Jerusalén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Características: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Fuertes tensiones entre los dos grupos: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Surgen interrogantes como:</a:t>
            </a:r>
          </a:p>
          <a:p>
            <a:pPr marL="17145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¿Seguir la Ley o la Gracia?</a:t>
            </a:r>
          </a:p>
          <a:p>
            <a:pPr marL="17145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¿Tiene sentido el Templo?</a:t>
            </a:r>
          </a:p>
          <a:p>
            <a:pPr marL="17145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Se deben circuncidar los heleno - cristianos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Se realiza el 1º Concilio de la Iglesia.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Iglesia con misión universal.</a:t>
            </a:r>
            <a:endParaRPr lang="es-ES" dirty="0"/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id="{52CE0E8A-C9BB-4B6A-BF28-B5C84D4839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592" y="292388"/>
            <a:ext cx="7079238" cy="648295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Encrucijada de la Iglesia</a:t>
            </a:r>
          </a:p>
        </p:txBody>
      </p:sp>
      <p:pic>
        <p:nvPicPr>
          <p:cNvPr id="28676" name="Imagen 2">
            <a:extLst>
              <a:ext uri="{FF2B5EF4-FFF2-40B4-BE49-F238E27FC236}">
                <a16:creationId xmlns:a16="http://schemas.microsoft.com/office/drawing/2014/main" id="{482E7275-D8E2-41CA-8688-C3AC3187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8368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25FAB55-0640-4FDD-9CA4-6894679BAA89}"/>
              </a:ext>
            </a:extLst>
          </p:cNvPr>
          <p:cNvSpPr/>
          <p:nvPr/>
        </p:nvSpPr>
        <p:spPr>
          <a:xfrm>
            <a:off x="236538" y="1277938"/>
            <a:ext cx="6069012" cy="53562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   48 – 60/70 d. C.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Protagonistas: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1. Pablo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2. Bernabé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3. Marcos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Lugares: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	Roma, Grecia, Asia Menor, Egipto, etc.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Características: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Expansión del Cristianismo.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Mensaje universal se abre a todas las culturas.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Surgen las comunidades paulinas.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Primeros escritos de Pablo.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Destrucción del Templo de Jerusalén.</a:t>
            </a:r>
            <a:endParaRPr lang="es-ES" dirty="0"/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F685AA99-8655-4E66-B41D-C194F2134B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81193" y="224460"/>
            <a:ext cx="6381613" cy="86409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Apertura sin fronteras</a:t>
            </a:r>
          </a:p>
        </p:txBody>
      </p:sp>
      <p:pic>
        <p:nvPicPr>
          <p:cNvPr id="29700" name="Imagen 2">
            <a:extLst>
              <a:ext uri="{FF2B5EF4-FFF2-40B4-BE49-F238E27FC236}">
                <a16:creationId xmlns:a16="http://schemas.microsoft.com/office/drawing/2014/main" id="{2D714805-5B35-4CEA-8744-49637CBA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277938"/>
            <a:ext cx="2614613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7963DE9-75DF-460B-86E1-96F5F13B6E5F}"/>
              </a:ext>
            </a:extLst>
          </p:cNvPr>
          <p:cNvSpPr/>
          <p:nvPr/>
        </p:nvSpPr>
        <p:spPr>
          <a:xfrm>
            <a:off x="250825" y="1628775"/>
            <a:ext cx="6069013" cy="4770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   60 - 90 d. C.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Protagonistas: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1. Autoridades judías 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2. Autoridades romanas (Nerón, Domiciano)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3. Esteban, Santiago, Pedro, pablo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Lugar: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	Jerusalén; Asia Menor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Características: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Son perseguidos por los judíos.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Encarcelados y sufren hasta la muerte.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Son perseguidos por los romanos por no cumplir con los cultos imperiales.</a:t>
            </a:r>
            <a:endParaRPr lang="es-ES" dirty="0"/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D94F8B9F-F489-4A61-AD33-8D01CDE3EA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81193" y="224460"/>
            <a:ext cx="6381613" cy="86409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Persecución y Martirio</a:t>
            </a:r>
          </a:p>
        </p:txBody>
      </p:sp>
      <p:pic>
        <p:nvPicPr>
          <p:cNvPr id="30724" name="Imagen 2">
            <a:extLst>
              <a:ext uri="{FF2B5EF4-FFF2-40B4-BE49-F238E27FC236}">
                <a16:creationId xmlns:a16="http://schemas.microsoft.com/office/drawing/2014/main" id="{94E9A2F1-8F4B-42B0-A5D4-12380CB4D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76338"/>
            <a:ext cx="2674937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424C2FE7-75E6-4B1F-9590-67BA8C83E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41325"/>
            <a:ext cx="396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C" altLang="es-ES" sz="6000" b="1">
                <a:solidFill>
                  <a:schemeClr val="tx2"/>
                </a:solidFill>
                <a:latin typeface="Viner Hand ITC" panose="03070502030502020203" pitchFamily="66" charset="0"/>
              </a:rPr>
              <a:t>Tema 1</a:t>
            </a:r>
            <a:endParaRPr lang="es-ES" altLang="es-ES" sz="6000" b="1">
              <a:solidFill>
                <a:schemeClr val="tx2"/>
              </a:solidFill>
              <a:latin typeface="Viner Hand ITC" panose="03070502030502020203" pitchFamily="66" charset="0"/>
            </a:endParaRPr>
          </a:p>
        </p:txBody>
      </p:sp>
      <p:sp>
        <p:nvSpPr>
          <p:cNvPr id="5125" name="WordArt 5">
            <a:extLst>
              <a:ext uri="{FF2B5EF4-FFF2-40B4-BE49-F238E27FC236}">
                <a16:creationId xmlns:a16="http://schemas.microsoft.com/office/drawing/2014/main" id="{2222EA89-898E-47A7-AACE-4DF198115D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75531" y="1355344"/>
            <a:ext cx="7992938" cy="1214438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5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empus Sans ITC" panose="04020404030D07020202" pitchFamily="82" charset="0"/>
              </a:rPr>
              <a:t>Contexto histórico y literario</a:t>
            </a:r>
          </a:p>
        </p:txBody>
      </p:sp>
      <p:pic>
        <p:nvPicPr>
          <p:cNvPr id="4100" name="Imagen 6">
            <a:extLst>
              <a:ext uri="{FF2B5EF4-FFF2-40B4-BE49-F238E27FC236}">
                <a16:creationId xmlns:a16="http://schemas.microsoft.com/office/drawing/2014/main" id="{467C995C-46F6-4C92-9BAE-C8D16C04F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2492375"/>
            <a:ext cx="54229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138A47E-944A-4614-A589-0ADBFCCF4ED2}"/>
              </a:ext>
            </a:extLst>
          </p:cNvPr>
          <p:cNvSpPr/>
          <p:nvPr/>
        </p:nvSpPr>
        <p:spPr>
          <a:xfrm>
            <a:off x="468313" y="1557338"/>
            <a:ext cx="5851525" cy="47704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Fecha: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   90 d. C.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Protagonistas: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Hombres y mujeres seguidores de Jesús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 	</a:t>
            </a: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Lugar:</a:t>
            </a:r>
          </a:p>
          <a:p>
            <a:pPr eaLnBrk="1" hangingPunct="1"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	Jerusalén, Roma, Asia Menor, etc.</a:t>
            </a:r>
          </a:p>
          <a:p>
            <a:pPr eaLnBrk="1" hangingPunct="1">
              <a:defRPr/>
            </a:pPr>
            <a:endParaRPr lang="es-ES" sz="19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sz="1900" b="1" u="sng" dirty="0">
                <a:ea typeface="Tahoma" panose="020B0604030504040204" pitchFamily="34" charset="0"/>
                <a:cs typeface="Tahoma" panose="020B0604030504040204" pitchFamily="34" charset="0"/>
              </a:rPr>
              <a:t>Características: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Muerte de la primera y segunda generación de los testigos de Jesús.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Separación del judaísmo.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Surgen falsos doctores y doctrinas.</a:t>
            </a:r>
          </a:p>
          <a:p>
            <a:pPr marL="1257300" lvl="2" indent="-342900" eaLnBrk="1" hangingPunct="1">
              <a:buFont typeface="+mj-lt"/>
              <a:buAutoNum type="arabicPeriod"/>
              <a:defRPr/>
            </a:pPr>
            <a:r>
              <a:rPr lang="es-ES" sz="1900" dirty="0">
                <a:ea typeface="Tahoma" panose="020B0604030504040204" pitchFamily="34" charset="0"/>
                <a:cs typeface="Tahoma" panose="020B0604030504040204" pitchFamily="34" charset="0"/>
              </a:rPr>
              <a:t>Autoridades en las primeras comunidades.</a:t>
            </a:r>
            <a:endParaRPr lang="es-ES" dirty="0"/>
          </a:p>
        </p:txBody>
      </p:sp>
      <p:sp>
        <p:nvSpPr>
          <p:cNvPr id="6" name="WordArt 3">
            <a:extLst>
              <a:ext uri="{FF2B5EF4-FFF2-40B4-BE49-F238E27FC236}">
                <a16:creationId xmlns:a16="http://schemas.microsoft.com/office/drawing/2014/main" id="{EE5EF2E6-1709-4468-B434-607C13436F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81193" y="224460"/>
            <a:ext cx="6381613" cy="864096"/>
          </a:xfrm>
          <a:prstGeom prst="rect">
            <a:avLst/>
          </a:prstGeom>
        </p:spPr>
        <p:txBody>
          <a:bodyPr wrap="none" fromWordArt="1"/>
          <a:lstStyle/>
          <a:p>
            <a:pPr algn="ctr" eaLnBrk="1" hangingPunct="1">
              <a:defRPr/>
            </a:pPr>
            <a:r>
              <a:rPr lang="es-ES" sz="4500" b="1" kern="10" dirty="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Organización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1066FA7F-B110-4DDF-8DC7-D999752CB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196975"/>
            <a:ext cx="264795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>
            <a:extLst>
              <a:ext uri="{FF2B5EF4-FFF2-40B4-BE49-F238E27FC236}">
                <a16:creationId xmlns:a16="http://schemas.microsoft.com/office/drawing/2014/main" id="{7982F401-6DE8-4B11-BD95-9F7DA4F403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953000" y="4114800"/>
            <a:ext cx="3886200" cy="12192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El Señor nos bendiga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841C9F7A-69A9-4697-B216-9F3C977F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2667000"/>
            <a:ext cx="441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C" altLang="es-ES" sz="4000">
                <a:latin typeface="Tahoma" panose="020B0604030504040204" pitchFamily="34" charset="0"/>
              </a:rPr>
              <a:t>¡Hasta la próxima!</a:t>
            </a:r>
            <a:endParaRPr lang="es-ES" altLang="es-ES" sz="4000">
              <a:latin typeface="Tahoma" panose="020B0604030504040204" pitchFamily="34" charset="0"/>
            </a:endParaRPr>
          </a:p>
        </p:txBody>
      </p:sp>
      <p:pic>
        <p:nvPicPr>
          <p:cNvPr id="32772" name="Imagen 2">
            <a:extLst>
              <a:ext uri="{FF2B5EF4-FFF2-40B4-BE49-F238E27FC236}">
                <a16:creationId xmlns:a16="http://schemas.microsoft.com/office/drawing/2014/main" id="{CB995E7C-1B41-4001-9D04-3FFD90DF1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27013"/>
            <a:ext cx="4114800" cy="628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>
            <a:extLst>
              <a:ext uri="{FF2B5EF4-FFF2-40B4-BE49-F238E27FC236}">
                <a16:creationId xmlns:a16="http://schemas.microsoft.com/office/drawing/2014/main" id="{29D7761B-895D-4FFE-B097-6D56C2F54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751013"/>
            <a:ext cx="5040313" cy="44942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Empieza con el Pentecostés.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Termina por: Crisis política de Calígula; Persecución de los primeros cristianos.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Casi todos los cristianos eran judíos convertidos, considerados un movimiento de renovación.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Se reúnen en las sinagogas al margen del judaísmo oficial.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Nombran diáconos (Esteban, Felipe, Nicolás, etc)</a:t>
            </a:r>
          </a:p>
        </p:txBody>
      </p:sp>
      <p:pic>
        <p:nvPicPr>
          <p:cNvPr id="5123" name="Imagen 2">
            <a:extLst>
              <a:ext uri="{FF2B5EF4-FFF2-40B4-BE49-F238E27FC236}">
                <a16:creationId xmlns:a16="http://schemas.microsoft.com/office/drawing/2014/main" id="{4AF41C15-BD98-413C-803A-B339930CE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09763"/>
            <a:ext cx="3098800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04B8844-6CB7-48B2-86C9-FA1F9061EB3C}"/>
              </a:ext>
            </a:extLst>
          </p:cNvPr>
          <p:cNvSpPr/>
          <p:nvPr/>
        </p:nvSpPr>
        <p:spPr>
          <a:xfrm>
            <a:off x="1258888" y="333375"/>
            <a:ext cx="6626225" cy="124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ES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El Evangelio entre los judíos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(años 30 al 40)</a:t>
            </a: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>
            <a:extLst>
              <a:ext uri="{FF2B5EF4-FFF2-40B4-BE49-F238E27FC236}">
                <a16:creationId xmlns:a16="http://schemas.microsoft.com/office/drawing/2014/main" id="{112A6B7A-FB45-44C4-9143-3D4BD5E21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965200"/>
            <a:ext cx="4860925" cy="5956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s-ES" altLang="es-ES" sz="2000" dirty="0"/>
              <a:t>Se extiende la Buena Nueva hasta Roma.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s-ES" altLang="es-ES" sz="1000" dirty="0"/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s-ES" altLang="es-ES" sz="2000" dirty="0"/>
              <a:t>Pablo y sus compañeros viajan hasta 16,000 km.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s-ES" altLang="es-ES" sz="1000" dirty="0"/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s-ES" altLang="es-ES" sz="2000" dirty="0"/>
              <a:t>Conflictos entre los cristianos judíos y no judíos.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s-ES" altLang="es-ES" sz="1000" dirty="0"/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s-ES" altLang="es-ES" sz="2000" dirty="0"/>
              <a:t>Se cambia: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" altLang="es-ES" sz="2100" dirty="0"/>
              <a:t>L</a:t>
            </a:r>
            <a:r>
              <a:rPr lang="es-ES" altLang="es-ES" sz="2000" dirty="0"/>
              <a:t>a observancia de la Ley de Dios por Gratuidad.</a:t>
            </a:r>
          </a:p>
          <a:p>
            <a:pPr marL="1085850" lvl="1" indent="-342900" eaLnBrk="1" hangingPunct="1">
              <a:buFont typeface="Wingdings" panose="05000000000000000000" pitchFamily="2" charset="2"/>
              <a:buChar char="Ø"/>
              <a:defRPr/>
            </a:pPr>
            <a:r>
              <a:rPr lang="es-ES" altLang="es-ES" sz="2000" dirty="0"/>
              <a:t>Selección de Dios por expansión del Evangelio.</a:t>
            </a:r>
          </a:p>
          <a:p>
            <a:pPr lvl="1" indent="0" algn="just" eaLnBrk="1" hangingPunct="1">
              <a:defRPr/>
            </a:pPr>
            <a:endParaRPr lang="es-ES" altLang="es-ES" sz="1000" dirty="0"/>
          </a:p>
          <a:p>
            <a:pPr marL="342900" indent="-342900" eaLnBrk="1" hangingPunct="1">
              <a:buFont typeface="Wingdings" panose="05000000000000000000" pitchFamily="2" charset="2"/>
              <a:buChar char="ü"/>
              <a:defRPr/>
            </a:pPr>
            <a:r>
              <a:rPr lang="es-ES" altLang="es-ES" sz="2000" dirty="0"/>
              <a:t>Es en Antioquía donde se los llama cristianos y empiezan a tener identidad propia.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endParaRPr lang="es-ES" altLang="es-ES" sz="1000" dirty="0"/>
          </a:p>
          <a:p>
            <a:pPr marL="342900" indent="-342900" algn="just" eaLnBrk="1" hangingPunct="1">
              <a:buFont typeface="Wingdings" panose="05000000000000000000" pitchFamily="2" charset="2"/>
              <a:buChar char="ü"/>
              <a:defRPr/>
            </a:pPr>
            <a:r>
              <a:rPr lang="es-ES" altLang="es-ES" sz="2000" dirty="0"/>
              <a:t>Personajes importantes son Saulo de Tarso y Bernabé. 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6B401A3-8AEE-41C7-9A4C-892062890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71450"/>
            <a:ext cx="5997575" cy="10160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El Evangelio en el Imperio Romano </a:t>
            </a:r>
          </a:p>
          <a:p>
            <a:pPr eaLnBrk="1" hangingPunct="1">
              <a:defRPr/>
            </a:pPr>
            <a:r>
              <a:rPr lang="es-ES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</a:rPr>
              <a:t>(años 40 al 70)</a:t>
            </a:r>
          </a:p>
        </p:txBody>
      </p:sp>
      <p:pic>
        <p:nvPicPr>
          <p:cNvPr id="6148" name="Imagen 2">
            <a:extLst>
              <a:ext uri="{FF2B5EF4-FFF2-40B4-BE49-F238E27FC236}">
                <a16:creationId xmlns:a16="http://schemas.microsoft.com/office/drawing/2014/main" id="{E4FA541F-AD1D-48E9-8AEC-771DDD7D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1708150"/>
            <a:ext cx="2808287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>
            <a:extLst>
              <a:ext uri="{FF2B5EF4-FFF2-40B4-BE49-F238E27FC236}">
                <a16:creationId xmlns:a16="http://schemas.microsoft.com/office/drawing/2014/main" id="{87233282-2C64-434A-94EF-3ADAB052A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2128838"/>
            <a:ext cx="5211762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Destrucción del Templo (70 d.C.)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Separación de judíos y cristianos.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Roma atraviesa por una crisis espiritual.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Brutal persecución de los cristianos.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Domiciano los declara religión ilícita.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200">
                <a:latin typeface="Tahoma" panose="020B0604030504040204" pitchFamily="34" charset="0"/>
              </a:rPr>
              <a:t>Se realizan varios escritos. 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B8B264A-7C14-4839-A844-DCF293CC9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875" y="631825"/>
            <a:ext cx="7080250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Organización de la iglesia (años 70 al 100)</a:t>
            </a:r>
          </a:p>
        </p:txBody>
      </p:sp>
      <p:pic>
        <p:nvPicPr>
          <p:cNvPr id="7172" name="Imagen 2">
            <a:extLst>
              <a:ext uri="{FF2B5EF4-FFF2-40B4-BE49-F238E27FC236}">
                <a16:creationId xmlns:a16="http://schemas.microsoft.com/office/drawing/2014/main" id="{C22DFAEE-9D1B-4D63-BDAB-12F8171C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849438"/>
            <a:ext cx="292258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 Box 5">
            <a:extLst>
              <a:ext uri="{FF2B5EF4-FFF2-40B4-BE49-F238E27FC236}">
                <a16:creationId xmlns:a16="http://schemas.microsoft.com/office/drawing/2014/main" id="{79A865AD-A95D-4A19-BE89-E7E47036C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341438"/>
            <a:ext cx="4716463" cy="486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>
                <a:latin typeface="Tahoma" panose="020B0604030504040204" pitchFamily="34" charset="0"/>
              </a:rPr>
              <a:t>Al inicio, la proclamación de la Buena Noticia giraba en torno a: el anuncio del Reino; la muerte y de la resurrección de Jesús.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>
                <a:latin typeface="Tahoma" panose="020B0604030504040204" pitchFamily="34" charset="0"/>
              </a:rPr>
              <a:t>La Biblia de los primeros cristianos era la Escritura Sagrada de los judíos.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>
                <a:latin typeface="Tahoma" panose="020B0604030504040204" pitchFamily="34" charset="0"/>
              </a:rPr>
              <a:t>Leían y releían el Antiguo Testamento con ojos nuevos, nacidos de la nueva práctica, ésta será la semilla del </a:t>
            </a:r>
            <a:r>
              <a:rPr lang="es-ES" altLang="es-ES" sz="2000" b="1">
                <a:latin typeface="Tahoma" panose="020B0604030504040204" pitchFamily="34" charset="0"/>
              </a:rPr>
              <a:t>Nuevo Testamento</a:t>
            </a:r>
            <a:r>
              <a:rPr lang="es-ES" altLang="es-ES" sz="2000">
                <a:latin typeface="Tahoma" panose="020B060403050404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000">
                <a:latin typeface="Tahoma" panose="020B0604030504040204" pitchFamily="34" charset="0"/>
              </a:rPr>
              <a:t>Hay dos grupos en oposición: Esteban (judíos de la diáspora) y Santiago  (judíos de Palestina).</a:t>
            </a:r>
          </a:p>
        </p:txBody>
      </p:sp>
      <p:pic>
        <p:nvPicPr>
          <p:cNvPr id="8195" name="Imagen 2">
            <a:extLst>
              <a:ext uri="{FF2B5EF4-FFF2-40B4-BE49-F238E27FC236}">
                <a16:creationId xmlns:a16="http://schemas.microsoft.com/office/drawing/2014/main" id="{DB71AFCA-6FE5-4BEC-A918-78825DB99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773238"/>
            <a:ext cx="31718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131AF3A2-AB8B-4B1F-96E0-E4E97601E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3075" y="214313"/>
            <a:ext cx="65532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Vivencias, escritos y tensiones</a:t>
            </a: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01C8A98D-8391-4C4F-B3A8-104D4C88A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1425" y="1268413"/>
            <a:ext cx="4859338" cy="805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8585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En el año 39 d.C. Calígula dio orden de introducir su estatua en el Templo de Jerusalén.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Herodes Agripa procura reprimir cualquier movimiento de rebelión; mató a Santiago y encarceló a Pedro.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En las comunidades cristianas se acentúa más la oposición de los dos grupos: 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 b="1">
                <a:latin typeface="Tahoma" panose="020B0604030504040204" pitchFamily="34" charset="0"/>
              </a:rPr>
              <a:t>Santiago:</a:t>
            </a:r>
            <a:r>
              <a:rPr lang="es-ES" altLang="es-ES" sz="1800">
                <a:latin typeface="Tahoma" panose="020B0604030504040204" pitchFamily="34" charset="0"/>
              </a:rPr>
              <a:t> Insiste en la observancia de la Ley de Moisés y las tradiciones judías.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1800" b="1">
                <a:latin typeface="Tahoma" panose="020B0604030504040204" pitchFamily="34" charset="0"/>
              </a:rPr>
              <a:t>Esteban</a:t>
            </a:r>
            <a:r>
              <a:rPr lang="es-ES" altLang="es-ES" sz="1800">
                <a:latin typeface="Tahoma" panose="020B0604030504040204" pitchFamily="34" charset="0"/>
              </a:rPr>
              <a:t>: Se abren a otras culturas. Bernabé y Pablo.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" altLang="es-ES" sz="210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endParaRPr lang="es-ES" altLang="es-ES" sz="2100"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Toda esta situación repercutió también en las comunidades cristianas, y esto dio lugar  a que  se proclame en otros lugares fuera de Palestina.</a:t>
            </a:r>
          </a:p>
        </p:txBody>
      </p:sp>
      <p:pic>
        <p:nvPicPr>
          <p:cNvPr id="9219" name="Imagen 2">
            <a:extLst>
              <a:ext uri="{FF2B5EF4-FFF2-40B4-BE49-F238E27FC236}">
                <a16:creationId xmlns:a16="http://schemas.microsoft.com/office/drawing/2014/main" id="{D898A88B-21CC-44A0-B87F-1E67C3EB1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262572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EFA5DB48-8916-40B0-B9E6-3F48A14CB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476250"/>
            <a:ext cx="8137525" cy="5540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Influencia de la política en la vida de la Iglesia</a:t>
            </a:r>
          </a:p>
        </p:txBody>
      </p:sp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 Box 4">
            <a:extLst>
              <a:ext uri="{FF2B5EF4-FFF2-40B4-BE49-F238E27FC236}">
                <a16:creationId xmlns:a16="http://schemas.microsoft.com/office/drawing/2014/main" id="{A2D0C0D0-FFA3-486A-8C4F-F97A6CDA8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17663"/>
            <a:ext cx="4392612" cy="46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El libro de los Hechos de los Apóstoles y de las Cartas de Pablo son nuestra fuente de información. 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Las misiones se realizaron en las comunidades del Asia Menor y en Grecia.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s-ES" altLang="es-ES" sz="2100">
                <a:latin typeface="Tahoma" panose="020B0604030504040204" pitchFamily="34" charset="0"/>
              </a:rPr>
              <a:t>Pablo es el símbolo de los misioneros, ya que existieron muchos: hombres, mujeres, jóvenes, ancianos , padres y madres de familia que anunciaban la Buena Nueva.</a:t>
            </a:r>
          </a:p>
        </p:txBody>
      </p:sp>
      <p:pic>
        <p:nvPicPr>
          <p:cNvPr id="10243" name="Imagen 2">
            <a:extLst>
              <a:ext uri="{FF2B5EF4-FFF2-40B4-BE49-F238E27FC236}">
                <a16:creationId xmlns:a16="http://schemas.microsoft.com/office/drawing/2014/main" id="{68056245-2A20-4133-88E1-943F641C4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773238"/>
            <a:ext cx="3006725" cy="392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>
            <a:extLst>
              <a:ext uri="{FF2B5EF4-FFF2-40B4-BE49-F238E27FC236}">
                <a16:creationId xmlns:a16="http://schemas.microsoft.com/office/drawing/2014/main" id="{4B17D1A9-2A99-4B1D-A6EF-772DF8899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0" y="373063"/>
            <a:ext cx="536892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" altLang="es-E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anose="04020404030D070202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Misioneros y misioneras</a:t>
            </a:r>
          </a:p>
        </p:txBody>
      </p:sp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1968</Words>
  <Application>Microsoft Office PowerPoint</Application>
  <PresentationFormat>Presentación en pantalla (4:3)</PresentationFormat>
  <Paragraphs>241</Paragraphs>
  <Slides>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1" baseType="lpstr">
      <vt:lpstr>Arial</vt:lpstr>
      <vt:lpstr>Arial Black</vt:lpstr>
      <vt:lpstr>Courier New</vt:lpstr>
      <vt:lpstr>High Tower Text</vt:lpstr>
      <vt:lpstr>Tahoma</vt:lpstr>
      <vt:lpstr>Tempus Sans ITC</vt:lpstr>
      <vt:lpstr>Times New Roman</vt:lpstr>
      <vt:lpstr>Viner Hand ITC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ALBO</dc:creator>
  <cp:lastModifiedBy>Lauren Fernández</cp:lastModifiedBy>
  <cp:revision>76</cp:revision>
  <dcterms:created xsi:type="dcterms:W3CDTF">2007-07-20T20:50:07Z</dcterms:created>
  <dcterms:modified xsi:type="dcterms:W3CDTF">2022-06-20T21:02:07Z</dcterms:modified>
</cp:coreProperties>
</file>