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9" r:id="rId6"/>
    <p:sldId id="301" r:id="rId7"/>
    <p:sldId id="271" r:id="rId8"/>
    <p:sldId id="302" r:id="rId9"/>
    <p:sldId id="273" r:id="rId10"/>
    <p:sldId id="303" r:id="rId11"/>
    <p:sldId id="275" r:id="rId12"/>
    <p:sldId id="304" r:id="rId13"/>
    <p:sldId id="277" r:id="rId14"/>
    <p:sldId id="305" r:id="rId15"/>
    <p:sldId id="278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4" r:id="rId24"/>
    <p:sldId id="313" r:id="rId25"/>
    <p:sldId id="315" r:id="rId26"/>
    <p:sldId id="316" r:id="rId27"/>
    <p:sldId id="317" r:id="rId28"/>
    <p:sldId id="318" r:id="rId29"/>
    <p:sldId id="292" r:id="rId30"/>
    <p:sldId id="293" r:id="rId31"/>
    <p:sldId id="294" r:id="rId32"/>
    <p:sldId id="295" r:id="rId33"/>
    <p:sldId id="298" r:id="rId34"/>
    <p:sldId id="320" r:id="rId35"/>
    <p:sldId id="258" r:id="rId3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t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E8E8"/>
    <a:srgbClr val="003300"/>
    <a:srgbClr val="CCFFCC"/>
    <a:srgbClr val="FFFFCC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74" autoAdjust="0"/>
  </p:normalViewPr>
  <p:slideViewPr>
    <p:cSldViewPr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6A8AA-CBF3-48D0-A952-F4CB248B0AE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4DFA45-F59E-4408-B0B3-59408BA41295}">
      <dgm:prSet phldrT="[Texto]"/>
      <dgm:spPr>
        <a:solidFill>
          <a:srgbClr val="FFFF00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Corintios</a:t>
          </a:r>
        </a:p>
      </dgm:t>
    </dgm:pt>
    <dgm:pt modelId="{86CF9690-CA8C-400F-B9D7-4C7051A8EBE5}" type="parTrans" cxnId="{55534A38-235D-4281-B77B-183C4EC579AB}">
      <dgm:prSet/>
      <dgm:spPr/>
      <dgm:t>
        <a:bodyPr/>
        <a:lstStyle/>
        <a:p>
          <a:endParaRPr lang="es-ES"/>
        </a:p>
      </dgm:t>
    </dgm:pt>
    <dgm:pt modelId="{F8E7D9CF-F842-4D59-8A82-DE1A79155E93}" type="sibTrans" cxnId="{55534A38-235D-4281-B77B-183C4EC579AB}">
      <dgm:prSet/>
      <dgm:spPr/>
      <dgm:t>
        <a:bodyPr/>
        <a:lstStyle/>
        <a:p>
          <a:endParaRPr lang="es-ES"/>
        </a:p>
      </dgm:t>
    </dgm:pt>
    <dgm:pt modelId="{844C8241-685C-4EC8-99CD-49114CD612A6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Saludo y acción de gracias</a:t>
          </a:r>
        </a:p>
      </dgm:t>
    </dgm:pt>
    <dgm:pt modelId="{C3A59023-8DDE-4A5E-A56A-A9F526D34E81}" type="parTrans" cxnId="{41921B75-2759-4FEA-B8EB-12E678147F8D}">
      <dgm:prSet/>
      <dgm:spPr/>
      <dgm:t>
        <a:bodyPr/>
        <a:lstStyle/>
        <a:p>
          <a:endParaRPr lang="es-ES"/>
        </a:p>
      </dgm:t>
    </dgm:pt>
    <dgm:pt modelId="{2AFD7FD3-A35D-40A6-BA65-9A331421E92E}" type="sibTrans" cxnId="{41921B75-2759-4FEA-B8EB-12E678147F8D}">
      <dgm:prSet/>
      <dgm:spPr/>
      <dgm:t>
        <a:bodyPr/>
        <a:lstStyle/>
        <a:p>
          <a:endParaRPr lang="es-ES"/>
        </a:p>
      </dgm:t>
    </dgm:pt>
    <dgm:pt modelId="{999854D2-C11D-40BF-A6FC-D8FD8A61D549}">
      <dgm:prSet phldrT="[Texto]"/>
      <dgm:spPr>
        <a:solidFill>
          <a:srgbClr val="FFFF00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Corintios</a:t>
          </a:r>
        </a:p>
      </dgm:t>
    </dgm:pt>
    <dgm:pt modelId="{C79C5224-57A2-49EE-972A-858591C6FC54}" type="parTrans" cxnId="{F3C012DB-D845-498C-970B-74AE69EF36D1}">
      <dgm:prSet/>
      <dgm:spPr/>
      <dgm:t>
        <a:bodyPr/>
        <a:lstStyle/>
        <a:p>
          <a:endParaRPr lang="es-ES"/>
        </a:p>
      </dgm:t>
    </dgm:pt>
    <dgm:pt modelId="{9A818431-1C60-4A85-8DA7-C0F21186BC83}" type="sibTrans" cxnId="{F3C012DB-D845-498C-970B-74AE69EF36D1}">
      <dgm:prSet/>
      <dgm:spPr/>
      <dgm:t>
        <a:bodyPr/>
        <a:lstStyle/>
        <a:p>
          <a:endParaRPr lang="es-ES"/>
        </a:p>
      </dgm:t>
    </dgm:pt>
    <dgm:pt modelId="{EEFA970A-895D-4AE1-931A-587A4F562D43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Saludo y acción de agracias</a:t>
          </a:r>
        </a:p>
      </dgm:t>
    </dgm:pt>
    <dgm:pt modelId="{CA7A37E5-4930-4F67-B247-802726BA367D}" type="parTrans" cxnId="{21E9D955-E4AD-4017-BBE4-C3155D1834BF}">
      <dgm:prSet/>
      <dgm:spPr/>
      <dgm:t>
        <a:bodyPr/>
        <a:lstStyle/>
        <a:p>
          <a:endParaRPr lang="es-ES"/>
        </a:p>
      </dgm:t>
    </dgm:pt>
    <dgm:pt modelId="{FBBB0E26-7C36-4277-927B-18BC1176720E}" type="sibTrans" cxnId="{21E9D955-E4AD-4017-BBE4-C3155D1834BF}">
      <dgm:prSet/>
      <dgm:spPr/>
      <dgm:t>
        <a:bodyPr/>
        <a:lstStyle/>
        <a:p>
          <a:endParaRPr lang="es-ES"/>
        </a:p>
      </dgm:t>
    </dgm:pt>
    <dgm:pt modelId="{53E7B8DF-8E8F-4C8E-9349-10FDD3E017C7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Divisiones</a:t>
          </a:r>
        </a:p>
      </dgm:t>
    </dgm:pt>
    <dgm:pt modelId="{154C189E-F142-49DD-B4CB-EB706A033B4B}" type="parTrans" cxnId="{815362A5-2BFB-41CA-BF71-A4BF958CA628}">
      <dgm:prSet/>
      <dgm:spPr/>
      <dgm:t>
        <a:bodyPr/>
        <a:lstStyle/>
        <a:p>
          <a:endParaRPr lang="es-ES"/>
        </a:p>
      </dgm:t>
    </dgm:pt>
    <dgm:pt modelId="{EB2795A1-9AE8-469F-A8C1-800DD9602698}" type="sibTrans" cxnId="{815362A5-2BFB-41CA-BF71-A4BF958CA628}">
      <dgm:prSet/>
      <dgm:spPr/>
      <dgm:t>
        <a:bodyPr/>
        <a:lstStyle/>
        <a:p>
          <a:endParaRPr lang="es-ES"/>
        </a:p>
      </dgm:t>
    </dgm:pt>
    <dgm:pt modelId="{5E76A35D-E843-4F77-9543-CFEB9145CA7D}">
      <dgm:prSet phldrT="[Texto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Desórdenes</a:t>
          </a:r>
        </a:p>
      </dgm:t>
    </dgm:pt>
    <dgm:pt modelId="{C78808EA-8EB4-4AB2-A03E-7F5F91E3EB13}" type="parTrans" cxnId="{4F0891A0-2328-4DEA-AB91-BBD3419A2D66}">
      <dgm:prSet/>
      <dgm:spPr/>
      <dgm:t>
        <a:bodyPr/>
        <a:lstStyle/>
        <a:p>
          <a:endParaRPr lang="es-ES"/>
        </a:p>
      </dgm:t>
    </dgm:pt>
    <dgm:pt modelId="{8B4BDE7E-3D8B-40B6-95FD-73F8C5A95B02}" type="sibTrans" cxnId="{4F0891A0-2328-4DEA-AB91-BBD3419A2D66}">
      <dgm:prSet/>
      <dgm:spPr/>
      <dgm:t>
        <a:bodyPr/>
        <a:lstStyle/>
        <a:p>
          <a:endParaRPr lang="es-ES"/>
        </a:p>
      </dgm:t>
    </dgm:pt>
    <dgm:pt modelId="{5C734413-99D5-4822-9354-CDADBF540F08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Problemas concretos</a:t>
          </a:r>
        </a:p>
      </dgm:t>
    </dgm:pt>
    <dgm:pt modelId="{98240131-F63E-4005-AC9E-3C20BB9382B5}" type="parTrans" cxnId="{74FF5326-BDED-4DDA-AB4E-8C0E7291A9D5}">
      <dgm:prSet/>
      <dgm:spPr/>
      <dgm:t>
        <a:bodyPr/>
        <a:lstStyle/>
        <a:p>
          <a:endParaRPr lang="es-ES"/>
        </a:p>
      </dgm:t>
    </dgm:pt>
    <dgm:pt modelId="{AF4CEEAC-BF15-4CA5-B974-53250F3E6545}" type="sibTrans" cxnId="{74FF5326-BDED-4DDA-AB4E-8C0E7291A9D5}">
      <dgm:prSet/>
      <dgm:spPr/>
      <dgm:t>
        <a:bodyPr/>
        <a:lstStyle/>
        <a:p>
          <a:endParaRPr lang="es-ES"/>
        </a:p>
      </dgm:t>
    </dgm:pt>
    <dgm:pt modelId="{55B18AA4-6D9A-47D9-AADA-B1E285FC6FA4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Desórdenes en las asambleas</a:t>
          </a:r>
        </a:p>
      </dgm:t>
    </dgm:pt>
    <dgm:pt modelId="{DE7A79F9-8F30-45D4-B7F1-3D1FF6EF3534}" type="parTrans" cxnId="{96E2A6C6-CBDF-4EB2-97EB-DED796FFBB8E}">
      <dgm:prSet/>
      <dgm:spPr/>
      <dgm:t>
        <a:bodyPr/>
        <a:lstStyle/>
        <a:p>
          <a:endParaRPr lang="es-ES"/>
        </a:p>
      </dgm:t>
    </dgm:pt>
    <dgm:pt modelId="{5627062D-097C-47BB-9FB8-1D2E148972B7}" type="sibTrans" cxnId="{96E2A6C6-CBDF-4EB2-97EB-DED796FFBB8E}">
      <dgm:prSet/>
      <dgm:spPr/>
      <dgm:t>
        <a:bodyPr/>
        <a:lstStyle/>
        <a:p>
          <a:endParaRPr lang="es-ES"/>
        </a:p>
      </dgm:t>
    </dgm:pt>
    <dgm:pt modelId="{9445F00A-8177-412E-B295-BD6B879534C3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Sobre la resurrección</a:t>
          </a:r>
        </a:p>
      </dgm:t>
    </dgm:pt>
    <dgm:pt modelId="{180F9E1C-9AAD-4C79-8908-D2DC78B01CF3}" type="parTrans" cxnId="{30B87104-DB95-459D-A396-CEACC39D9921}">
      <dgm:prSet/>
      <dgm:spPr/>
      <dgm:t>
        <a:bodyPr/>
        <a:lstStyle/>
        <a:p>
          <a:endParaRPr lang="es-ES"/>
        </a:p>
      </dgm:t>
    </dgm:pt>
    <dgm:pt modelId="{FFC76C4C-56E4-4258-88DB-58ECA676B333}" type="sibTrans" cxnId="{30B87104-DB95-459D-A396-CEACC39D9921}">
      <dgm:prSet/>
      <dgm:spPr/>
      <dgm:t>
        <a:bodyPr/>
        <a:lstStyle/>
        <a:p>
          <a:endParaRPr lang="es-ES"/>
        </a:p>
      </dgm:t>
    </dgm:pt>
    <dgm:pt modelId="{9BFF8B25-F672-46EF-9765-9026B25DE80A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Conclusión</a:t>
          </a:r>
        </a:p>
      </dgm:t>
    </dgm:pt>
    <dgm:pt modelId="{2DC2D333-D2EB-4EDB-80FF-B8C560A82A07}" type="parTrans" cxnId="{8A3F9757-FF29-4745-BF95-C88F03A46A84}">
      <dgm:prSet/>
      <dgm:spPr/>
      <dgm:t>
        <a:bodyPr/>
        <a:lstStyle/>
        <a:p>
          <a:endParaRPr lang="es-ES"/>
        </a:p>
      </dgm:t>
    </dgm:pt>
    <dgm:pt modelId="{204E4CAC-EECC-468A-9322-56619292AC73}" type="sibTrans" cxnId="{8A3F9757-FF29-4745-BF95-C88F03A46A84}">
      <dgm:prSet/>
      <dgm:spPr/>
      <dgm:t>
        <a:bodyPr/>
        <a:lstStyle/>
        <a:p>
          <a:endParaRPr lang="es-ES"/>
        </a:p>
      </dgm:t>
    </dgm:pt>
    <dgm:pt modelId="{7959D312-2786-49D8-A53C-A2B5D2CA3AAF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Apostolado</a:t>
          </a:r>
        </a:p>
      </dgm:t>
    </dgm:pt>
    <dgm:pt modelId="{C950F80F-3B47-4B3D-A5CD-55DAED8D7B56}" type="parTrans" cxnId="{9AE02096-23AA-469D-A475-1F9E1E63D3E5}">
      <dgm:prSet/>
      <dgm:spPr/>
      <dgm:t>
        <a:bodyPr/>
        <a:lstStyle/>
        <a:p>
          <a:endParaRPr lang="es-ES"/>
        </a:p>
      </dgm:t>
    </dgm:pt>
    <dgm:pt modelId="{26FA33AE-1DBB-4559-9FAA-1E57453CCB92}" type="sibTrans" cxnId="{9AE02096-23AA-469D-A475-1F9E1E63D3E5}">
      <dgm:prSet/>
      <dgm:spPr/>
      <dgm:t>
        <a:bodyPr/>
        <a:lstStyle/>
        <a:p>
          <a:endParaRPr lang="es-ES"/>
        </a:p>
      </dgm:t>
    </dgm:pt>
    <dgm:pt modelId="{5AB2E547-CAF1-4F79-9F40-BA1FD62365A5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Colecta</a:t>
          </a:r>
        </a:p>
      </dgm:t>
    </dgm:pt>
    <dgm:pt modelId="{C9A8CF73-B49F-4B94-AF38-E909D018C267}" type="parTrans" cxnId="{782DFEA2-F383-44C3-A489-864A070A9AF4}">
      <dgm:prSet/>
      <dgm:spPr/>
      <dgm:t>
        <a:bodyPr/>
        <a:lstStyle/>
        <a:p>
          <a:endParaRPr lang="es-ES"/>
        </a:p>
      </dgm:t>
    </dgm:pt>
    <dgm:pt modelId="{1CCC43A8-D240-40F2-B9BD-08C09A129D24}" type="sibTrans" cxnId="{782DFEA2-F383-44C3-A489-864A070A9AF4}">
      <dgm:prSet/>
      <dgm:spPr/>
      <dgm:t>
        <a:bodyPr/>
        <a:lstStyle/>
        <a:p>
          <a:endParaRPr lang="es-ES"/>
        </a:p>
      </dgm:t>
    </dgm:pt>
    <dgm:pt modelId="{329458CD-C845-4EFB-B145-9AA59B641C40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Autodefensa de Pablo</a:t>
          </a:r>
        </a:p>
      </dgm:t>
    </dgm:pt>
    <dgm:pt modelId="{4EEF4C48-2FCD-431B-A614-7DD8A1992F82}" type="parTrans" cxnId="{133B4E3F-7FF3-438F-9F3E-D7BED1980F7F}">
      <dgm:prSet/>
      <dgm:spPr/>
      <dgm:t>
        <a:bodyPr/>
        <a:lstStyle/>
        <a:p>
          <a:endParaRPr lang="es-ES"/>
        </a:p>
      </dgm:t>
    </dgm:pt>
    <dgm:pt modelId="{5F6A29D4-85FD-4EE3-8675-8250C136E1C5}" type="sibTrans" cxnId="{133B4E3F-7FF3-438F-9F3E-D7BED1980F7F}">
      <dgm:prSet/>
      <dgm:spPr/>
      <dgm:t>
        <a:bodyPr/>
        <a:lstStyle/>
        <a:p>
          <a:endParaRPr lang="es-ES"/>
        </a:p>
      </dgm:t>
    </dgm:pt>
    <dgm:pt modelId="{C1EADE55-FEF2-4E4A-871F-1BC625188C9D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Conclusión </a:t>
          </a:r>
        </a:p>
      </dgm:t>
    </dgm:pt>
    <dgm:pt modelId="{8460B598-C1A4-45EB-9A84-7C19AEB59786}" type="parTrans" cxnId="{1E35C5D2-3F3C-4FF3-A187-860296E297E9}">
      <dgm:prSet/>
      <dgm:spPr/>
      <dgm:t>
        <a:bodyPr/>
        <a:lstStyle/>
        <a:p>
          <a:endParaRPr lang="es-ES"/>
        </a:p>
      </dgm:t>
    </dgm:pt>
    <dgm:pt modelId="{A41B08F3-89BD-40DF-9888-B80D3BB3CDF4}" type="sibTrans" cxnId="{1E35C5D2-3F3C-4FF3-A187-860296E297E9}">
      <dgm:prSet/>
      <dgm:spPr/>
      <dgm:t>
        <a:bodyPr/>
        <a:lstStyle/>
        <a:p>
          <a:endParaRPr lang="es-ES"/>
        </a:p>
      </dgm:t>
    </dgm:pt>
    <dgm:pt modelId="{AF44CAA2-E531-4E8D-9983-D5ACA77D673A}" type="pres">
      <dgm:prSet presAssocID="{8656A8AA-CBF3-48D0-A952-F4CB248B0AE2}" presName="linearFlow" presStyleCnt="0">
        <dgm:presLayoutVars>
          <dgm:dir/>
          <dgm:animLvl val="lvl"/>
          <dgm:resizeHandles val="exact"/>
        </dgm:presLayoutVars>
      </dgm:prSet>
      <dgm:spPr/>
    </dgm:pt>
    <dgm:pt modelId="{4F025CEB-18E2-49BA-A574-5B61047DD56E}" type="pres">
      <dgm:prSet presAssocID="{E04DFA45-F59E-4408-B0B3-59408BA41295}" presName="composite" presStyleCnt="0"/>
      <dgm:spPr/>
    </dgm:pt>
    <dgm:pt modelId="{136A42E7-AECC-4468-95E3-729ADF9DBBCB}" type="pres">
      <dgm:prSet presAssocID="{E04DFA45-F59E-4408-B0B3-59408BA41295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CF32E3C-7537-4FED-8861-51E250618A6E}" type="pres">
      <dgm:prSet presAssocID="{E04DFA45-F59E-4408-B0B3-59408BA41295}" presName="descendantText" presStyleLbl="alignAcc1" presStyleIdx="0" presStyleCnt="2">
        <dgm:presLayoutVars>
          <dgm:bulletEnabled val="1"/>
        </dgm:presLayoutVars>
      </dgm:prSet>
      <dgm:spPr/>
    </dgm:pt>
    <dgm:pt modelId="{A4E774B0-EDDD-44DC-A5FF-1EEAE88A6B37}" type="pres">
      <dgm:prSet presAssocID="{F8E7D9CF-F842-4D59-8A82-DE1A79155E93}" presName="sp" presStyleCnt="0"/>
      <dgm:spPr/>
    </dgm:pt>
    <dgm:pt modelId="{317EDCB0-2BBA-4DE3-865E-224A2A635A1A}" type="pres">
      <dgm:prSet presAssocID="{999854D2-C11D-40BF-A6FC-D8FD8A61D549}" presName="composite" presStyleCnt="0"/>
      <dgm:spPr/>
    </dgm:pt>
    <dgm:pt modelId="{31FD03ED-3800-476F-AFBD-350B35241CE6}" type="pres">
      <dgm:prSet presAssocID="{999854D2-C11D-40BF-A6FC-D8FD8A61D54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EB53B55C-A9AD-4A47-AF60-6F3698BF77D6}" type="pres">
      <dgm:prSet presAssocID="{999854D2-C11D-40BF-A6FC-D8FD8A61D549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30B87104-DB95-459D-A396-CEACC39D9921}" srcId="{E04DFA45-F59E-4408-B0B3-59408BA41295}" destId="{9445F00A-8177-412E-B295-BD6B879534C3}" srcOrd="5" destOrd="0" parTransId="{180F9E1C-9AAD-4C79-8908-D2DC78B01CF3}" sibTransId="{FFC76C4C-56E4-4258-88DB-58ECA676B333}"/>
    <dgm:cxn modelId="{3D97A20A-B844-4058-B6F4-FD48436203B3}" type="presOf" srcId="{329458CD-C845-4EFB-B145-9AA59B641C40}" destId="{EB53B55C-A9AD-4A47-AF60-6F3698BF77D6}" srcOrd="0" destOrd="3" presId="urn:microsoft.com/office/officeart/2005/8/layout/chevron2"/>
    <dgm:cxn modelId="{299E0E10-5126-4C5D-AB86-4FFF90F29475}" type="presOf" srcId="{9445F00A-8177-412E-B295-BD6B879534C3}" destId="{FCF32E3C-7537-4FED-8861-51E250618A6E}" srcOrd="0" destOrd="5" presId="urn:microsoft.com/office/officeart/2005/8/layout/chevron2"/>
    <dgm:cxn modelId="{B89D2512-032A-4694-B5B0-F0FD573C8B73}" type="presOf" srcId="{999854D2-C11D-40BF-A6FC-D8FD8A61D549}" destId="{31FD03ED-3800-476F-AFBD-350B35241CE6}" srcOrd="0" destOrd="0" presId="urn:microsoft.com/office/officeart/2005/8/layout/chevron2"/>
    <dgm:cxn modelId="{74FF5326-BDED-4DDA-AB4E-8C0E7291A9D5}" srcId="{E04DFA45-F59E-4408-B0B3-59408BA41295}" destId="{5C734413-99D5-4822-9354-CDADBF540F08}" srcOrd="3" destOrd="0" parTransId="{98240131-F63E-4005-AC9E-3C20BB9382B5}" sibTransId="{AF4CEEAC-BF15-4CA5-B974-53250F3E6545}"/>
    <dgm:cxn modelId="{55534A38-235D-4281-B77B-183C4EC579AB}" srcId="{8656A8AA-CBF3-48D0-A952-F4CB248B0AE2}" destId="{E04DFA45-F59E-4408-B0B3-59408BA41295}" srcOrd="0" destOrd="0" parTransId="{86CF9690-CA8C-400F-B9D7-4C7051A8EBE5}" sibTransId="{F8E7D9CF-F842-4D59-8A82-DE1A79155E93}"/>
    <dgm:cxn modelId="{AE516639-5F5B-475E-902A-EE195D13F32A}" type="presOf" srcId="{E04DFA45-F59E-4408-B0B3-59408BA41295}" destId="{136A42E7-AECC-4468-95E3-729ADF9DBBCB}" srcOrd="0" destOrd="0" presId="urn:microsoft.com/office/officeart/2005/8/layout/chevron2"/>
    <dgm:cxn modelId="{FEC4663F-EFB1-4254-A69D-69C1E521C9F7}" type="presOf" srcId="{8656A8AA-CBF3-48D0-A952-F4CB248B0AE2}" destId="{AF44CAA2-E531-4E8D-9983-D5ACA77D673A}" srcOrd="0" destOrd="0" presId="urn:microsoft.com/office/officeart/2005/8/layout/chevron2"/>
    <dgm:cxn modelId="{133B4E3F-7FF3-438F-9F3E-D7BED1980F7F}" srcId="{999854D2-C11D-40BF-A6FC-D8FD8A61D549}" destId="{329458CD-C845-4EFB-B145-9AA59B641C40}" srcOrd="3" destOrd="0" parTransId="{4EEF4C48-2FCD-431B-A614-7DD8A1992F82}" sibTransId="{5F6A29D4-85FD-4EE3-8675-8250C136E1C5}"/>
    <dgm:cxn modelId="{2B5A045E-978E-4444-92CB-5F7563D8ED0B}" type="presOf" srcId="{5C734413-99D5-4822-9354-CDADBF540F08}" destId="{FCF32E3C-7537-4FED-8861-51E250618A6E}" srcOrd="0" destOrd="3" presId="urn:microsoft.com/office/officeart/2005/8/layout/chevron2"/>
    <dgm:cxn modelId="{BF06A66E-DDDA-435D-8860-5439EA44CF6C}" type="presOf" srcId="{5AB2E547-CAF1-4F79-9F40-BA1FD62365A5}" destId="{EB53B55C-A9AD-4A47-AF60-6F3698BF77D6}" srcOrd="0" destOrd="2" presId="urn:microsoft.com/office/officeart/2005/8/layout/chevron2"/>
    <dgm:cxn modelId="{41921B75-2759-4FEA-B8EB-12E678147F8D}" srcId="{E04DFA45-F59E-4408-B0B3-59408BA41295}" destId="{844C8241-685C-4EC8-99CD-49114CD612A6}" srcOrd="0" destOrd="0" parTransId="{C3A59023-8DDE-4A5E-A56A-A9F526D34E81}" sibTransId="{2AFD7FD3-A35D-40A6-BA65-9A331421E92E}"/>
    <dgm:cxn modelId="{21E9D955-E4AD-4017-BBE4-C3155D1834BF}" srcId="{999854D2-C11D-40BF-A6FC-D8FD8A61D549}" destId="{EEFA970A-895D-4AE1-931A-587A4F562D43}" srcOrd="0" destOrd="0" parTransId="{CA7A37E5-4930-4F67-B247-802726BA367D}" sibTransId="{FBBB0E26-7C36-4277-927B-18BC1176720E}"/>
    <dgm:cxn modelId="{F891F056-82D3-40EA-8827-B4C6EE249F77}" type="presOf" srcId="{53E7B8DF-8E8F-4C8E-9349-10FDD3E017C7}" destId="{FCF32E3C-7537-4FED-8861-51E250618A6E}" srcOrd="0" destOrd="1" presId="urn:microsoft.com/office/officeart/2005/8/layout/chevron2"/>
    <dgm:cxn modelId="{8A3F9757-FF29-4745-BF95-C88F03A46A84}" srcId="{E04DFA45-F59E-4408-B0B3-59408BA41295}" destId="{9BFF8B25-F672-46EF-9765-9026B25DE80A}" srcOrd="6" destOrd="0" parTransId="{2DC2D333-D2EB-4EDB-80FF-B8C560A82A07}" sibTransId="{204E4CAC-EECC-468A-9322-56619292AC73}"/>
    <dgm:cxn modelId="{DC9B7C95-561D-46BF-9F22-1E1144CEDED3}" type="presOf" srcId="{55B18AA4-6D9A-47D9-AADA-B1E285FC6FA4}" destId="{FCF32E3C-7537-4FED-8861-51E250618A6E}" srcOrd="0" destOrd="4" presId="urn:microsoft.com/office/officeart/2005/8/layout/chevron2"/>
    <dgm:cxn modelId="{9AE02096-23AA-469D-A475-1F9E1E63D3E5}" srcId="{999854D2-C11D-40BF-A6FC-D8FD8A61D549}" destId="{7959D312-2786-49D8-A53C-A2B5D2CA3AAF}" srcOrd="1" destOrd="0" parTransId="{C950F80F-3B47-4B3D-A5CD-55DAED8D7B56}" sibTransId="{26FA33AE-1DBB-4559-9FAA-1E57453CCB92}"/>
    <dgm:cxn modelId="{DC979798-B77D-4C5D-B2FF-585721D7B4EF}" type="presOf" srcId="{7959D312-2786-49D8-A53C-A2B5D2CA3AAF}" destId="{EB53B55C-A9AD-4A47-AF60-6F3698BF77D6}" srcOrd="0" destOrd="1" presId="urn:microsoft.com/office/officeart/2005/8/layout/chevron2"/>
    <dgm:cxn modelId="{4F0891A0-2328-4DEA-AB91-BBD3419A2D66}" srcId="{E04DFA45-F59E-4408-B0B3-59408BA41295}" destId="{5E76A35D-E843-4F77-9543-CFEB9145CA7D}" srcOrd="2" destOrd="0" parTransId="{C78808EA-8EB4-4AB2-A03E-7F5F91E3EB13}" sibTransId="{8B4BDE7E-3D8B-40B6-95FD-73F8C5A95B02}"/>
    <dgm:cxn modelId="{9B9DA6A0-4F40-43EF-9266-E2773659F0D9}" type="presOf" srcId="{844C8241-685C-4EC8-99CD-49114CD612A6}" destId="{FCF32E3C-7537-4FED-8861-51E250618A6E}" srcOrd="0" destOrd="0" presId="urn:microsoft.com/office/officeart/2005/8/layout/chevron2"/>
    <dgm:cxn modelId="{782DFEA2-F383-44C3-A489-864A070A9AF4}" srcId="{999854D2-C11D-40BF-A6FC-D8FD8A61D549}" destId="{5AB2E547-CAF1-4F79-9F40-BA1FD62365A5}" srcOrd="2" destOrd="0" parTransId="{C9A8CF73-B49F-4B94-AF38-E909D018C267}" sibTransId="{1CCC43A8-D240-40F2-B9BD-08C09A129D24}"/>
    <dgm:cxn modelId="{815362A5-2BFB-41CA-BF71-A4BF958CA628}" srcId="{E04DFA45-F59E-4408-B0B3-59408BA41295}" destId="{53E7B8DF-8E8F-4C8E-9349-10FDD3E017C7}" srcOrd="1" destOrd="0" parTransId="{154C189E-F142-49DD-B4CB-EB706A033B4B}" sibTransId="{EB2795A1-9AE8-469F-A8C1-800DD9602698}"/>
    <dgm:cxn modelId="{96E2A6C6-CBDF-4EB2-97EB-DED796FFBB8E}" srcId="{E04DFA45-F59E-4408-B0B3-59408BA41295}" destId="{55B18AA4-6D9A-47D9-AADA-B1E285FC6FA4}" srcOrd="4" destOrd="0" parTransId="{DE7A79F9-8F30-45D4-B7F1-3D1FF6EF3534}" sibTransId="{5627062D-097C-47BB-9FB8-1D2E148972B7}"/>
    <dgm:cxn modelId="{4BB041CC-17E8-4CA7-B3F0-946167594AE9}" type="presOf" srcId="{5E76A35D-E843-4F77-9543-CFEB9145CA7D}" destId="{FCF32E3C-7537-4FED-8861-51E250618A6E}" srcOrd="0" destOrd="2" presId="urn:microsoft.com/office/officeart/2005/8/layout/chevron2"/>
    <dgm:cxn modelId="{FDCEE2CF-158D-42E1-9ABB-40496C5E73E0}" type="presOf" srcId="{C1EADE55-FEF2-4E4A-871F-1BC625188C9D}" destId="{EB53B55C-A9AD-4A47-AF60-6F3698BF77D6}" srcOrd="0" destOrd="4" presId="urn:microsoft.com/office/officeart/2005/8/layout/chevron2"/>
    <dgm:cxn modelId="{035416D2-FC43-4D53-85D6-211E4EC7F499}" type="presOf" srcId="{9BFF8B25-F672-46EF-9765-9026B25DE80A}" destId="{FCF32E3C-7537-4FED-8861-51E250618A6E}" srcOrd="0" destOrd="6" presId="urn:microsoft.com/office/officeart/2005/8/layout/chevron2"/>
    <dgm:cxn modelId="{1E35C5D2-3F3C-4FF3-A187-860296E297E9}" srcId="{999854D2-C11D-40BF-A6FC-D8FD8A61D549}" destId="{C1EADE55-FEF2-4E4A-871F-1BC625188C9D}" srcOrd="4" destOrd="0" parTransId="{8460B598-C1A4-45EB-9A84-7C19AEB59786}" sibTransId="{A41B08F3-89BD-40DF-9888-B80D3BB3CDF4}"/>
    <dgm:cxn modelId="{F3C012DB-D845-498C-970B-74AE69EF36D1}" srcId="{8656A8AA-CBF3-48D0-A952-F4CB248B0AE2}" destId="{999854D2-C11D-40BF-A6FC-D8FD8A61D549}" srcOrd="1" destOrd="0" parTransId="{C79C5224-57A2-49EE-972A-858591C6FC54}" sibTransId="{9A818431-1C60-4A85-8DA7-C0F21186BC83}"/>
    <dgm:cxn modelId="{E77828ED-3ACB-4469-91BC-A971A557862F}" type="presOf" srcId="{EEFA970A-895D-4AE1-931A-587A4F562D43}" destId="{EB53B55C-A9AD-4A47-AF60-6F3698BF77D6}" srcOrd="0" destOrd="0" presId="urn:microsoft.com/office/officeart/2005/8/layout/chevron2"/>
    <dgm:cxn modelId="{59FD8AEC-E8D9-4D18-B844-ACC597E4706D}" type="presParOf" srcId="{AF44CAA2-E531-4E8D-9983-D5ACA77D673A}" destId="{4F025CEB-18E2-49BA-A574-5B61047DD56E}" srcOrd="0" destOrd="0" presId="urn:microsoft.com/office/officeart/2005/8/layout/chevron2"/>
    <dgm:cxn modelId="{9060F2BC-9559-4F6A-9BF1-F411A12F05D4}" type="presParOf" srcId="{4F025CEB-18E2-49BA-A574-5B61047DD56E}" destId="{136A42E7-AECC-4468-95E3-729ADF9DBBCB}" srcOrd="0" destOrd="0" presId="urn:microsoft.com/office/officeart/2005/8/layout/chevron2"/>
    <dgm:cxn modelId="{6EFC17A2-A9CB-4FA4-8585-57AF9D43957C}" type="presParOf" srcId="{4F025CEB-18E2-49BA-A574-5B61047DD56E}" destId="{FCF32E3C-7537-4FED-8861-51E250618A6E}" srcOrd="1" destOrd="0" presId="urn:microsoft.com/office/officeart/2005/8/layout/chevron2"/>
    <dgm:cxn modelId="{F300D1B0-7D16-4481-9FB5-C41FBEE02A44}" type="presParOf" srcId="{AF44CAA2-E531-4E8D-9983-D5ACA77D673A}" destId="{A4E774B0-EDDD-44DC-A5FF-1EEAE88A6B37}" srcOrd="1" destOrd="0" presId="urn:microsoft.com/office/officeart/2005/8/layout/chevron2"/>
    <dgm:cxn modelId="{8C018F55-36B7-4FDE-BAF8-E95EC5EAEE5E}" type="presParOf" srcId="{AF44CAA2-E531-4E8D-9983-D5ACA77D673A}" destId="{317EDCB0-2BBA-4DE3-865E-224A2A635A1A}" srcOrd="2" destOrd="0" presId="urn:microsoft.com/office/officeart/2005/8/layout/chevron2"/>
    <dgm:cxn modelId="{A89346BC-7649-41E7-ADEB-04A3671F50B9}" type="presParOf" srcId="{317EDCB0-2BBA-4DE3-865E-224A2A635A1A}" destId="{31FD03ED-3800-476F-AFBD-350B35241CE6}" srcOrd="0" destOrd="0" presId="urn:microsoft.com/office/officeart/2005/8/layout/chevron2"/>
    <dgm:cxn modelId="{19EF1275-EDCF-4845-8DBF-1BF506008728}" type="presParOf" srcId="{317EDCB0-2BBA-4DE3-865E-224A2A635A1A}" destId="{EB53B55C-A9AD-4A47-AF60-6F3698BF77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A42E7-AECC-4468-95E3-729ADF9DBBCB}">
      <dsp:nvSpPr>
        <dsp:cNvPr id="0" name=""/>
        <dsp:cNvSpPr/>
      </dsp:nvSpPr>
      <dsp:spPr>
        <a:xfrm rot="5400000">
          <a:off x="-404017" y="407959"/>
          <a:ext cx="2693447" cy="1885413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Corintios</a:t>
          </a:r>
        </a:p>
      </dsp:txBody>
      <dsp:txXfrm rot="-5400000">
        <a:off x="1" y="946649"/>
        <a:ext cx="1885413" cy="808034"/>
      </dsp:txXfrm>
    </dsp:sp>
    <dsp:sp modelId="{FCF32E3C-7537-4FED-8861-51E250618A6E}">
      <dsp:nvSpPr>
        <dsp:cNvPr id="0" name=""/>
        <dsp:cNvSpPr/>
      </dsp:nvSpPr>
      <dsp:spPr>
        <a:xfrm rot="5400000">
          <a:off x="4171331" y="-2281976"/>
          <a:ext cx="1751661" cy="6323498"/>
        </a:xfrm>
        <a:prstGeom prst="round2Same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Saludo y acción de gracias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Divisiones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Desórdenes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Problemas concretos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Desórdenes en las asambleas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Sobre la resurrección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Conclusión</a:t>
          </a:r>
        </a:p>
      </dsp:txBody>
      <dsp:txXfrm rot="-5400000">
        <a:off x="1885413" y="89451"/>
        <a:ext cx="6237989" cy="1580643"/>
      </dsp:txXfrm>
    </dsp:sp>
    <dsp:sp modelId="{31FD03ED-3800-476F-AFBD-350B35241CE6}">
      <dsp:nvSpPr>
        <dsp:cNvPr id="0" name=""/>
        <dsp:cNvSpPr/>
      </dsp:nvSpPr>
      <dsp:spPr>
        <a:xfrm rot="5400000">
          <a:off x="-404017" y="2819195"/>
          <a:ext cx="2693447" cy="1885413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Corintios</a:t>
          </a:r>
        </a:p>
      </dsp:txBody>
      <dsp:txXfrm rot="-5400000">
        <a:off x="1" y="3357885"/>
        <a:ext cx="1885413" cy="808034"/>
      </dsp:txXfrm>
    </dsp:sp>
    <dsp:sp modelId="{EB53B55C-A9AD-4A47-AF60-6F3698BF77D6}">
      <dsp:nvSpPr>
        <dsp:cNvPr id="0" name=""/>
        <dsp:cNvSpPr/>
      </dsp:nvSpPr>
      <dsp:spPr>
        <a:xfrm rot="5400000">
          <a:off x="4171792" y="128799"/>
          <a:ext cx="1750741" cy="6323498"/>
        </a:xfrm>
        <a:prstGeom prst="round2Same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Saludo y acción de agracias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Apostolado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Colecta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Autodefensa de Pablo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Conclusión </a:t>
          </a:r>
        </a:p>
      </dsp:txBody>
      <dsp:txXfrm rot="-5400000">
        <a:off x="1885414" y="2500641"/>
        <a:ext cx="6238034" cy="1579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2ECB1E-E84D-45DD-A149-3586B2805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B4EAC5-EBAF-4A7E-AD9A-73C6310DD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9D6FAD-A0F8-4E3B-B2B0-2C1E23BCC6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18F00-9D01-4038-ABDC-4E5D8CA6987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0265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31CF19-B8FF-4A67-95BF-F594B61CC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BE50D1-0776-4E95-BC4F-CFE3878A72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09AFE3-1218-47E9-B4ED-677BD7BEE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1551A-72CC-4260-8216-26DAB89DF35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1321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7436D7-1D16-42CE-B31A-62CC744125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86DE10-5256-4B81-A41B-48709A5244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F1F267-55C5-4EDB-A207-7DA12DDE6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DF0C-B04A-4FFB-8135-B01B950FD32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9552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2C8102-A59D-4A60-A69D-8BA1197E5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9DB7E2-B267-48C3-8390-1A828A442E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8A5317-340D-4ACB-A15D-BD4C56745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2BA3-010B-4593-9983-FBDCAEC1D9C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952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D724B4-A377-493D-8AE2-3030C9EF0E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925F83-BF71-47B9-A04B-B58BFBDE2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D85008-8591-4ABD-9AA3-72E0DFEB2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258EA-29FB-4122-84A4-6C1677931D2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8107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BF2469-66E2-4C53-B276-C4DD74B09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C9DE2F-3B64-4C1F-8920-EBB6911F78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137824-0A68-45DE-BAE3-E1AED9545A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DD627-E52B-46F2-BB98-B4191B6E9AB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560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69BE85-8CC6-4786-8263-0F0B2A372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4F96A6-FD21-4831-B494-9F1737E655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9D3687-088D-4E39-8DAD-3AA96A2AC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B93B0-93C7-46E7-9B8C-5287F10BA4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8866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7C877A-AF63-497C-9703-2E5E7D9DB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2B7082-513D-4795-93CF-7C6B15815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2A87D8-0862-46BC-BB52-2CE0B9323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2D30D-C892-4A88-8116-61DB1BDE8DB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227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CBC887-8F9E-477C-8E50-3B1AFF7DC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F6CD47F-B62B-4B79-8CCC-E10B1DFB11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0EE99C-0C3B-4A86-B4AA-9D0CFFCAD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B8D5D-74C4-41BD-B60A-6283CDBDE5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7958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4B9962-3E6F-4ECD-B867-76029CEF2A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001C9-B0F6-4CCD-AB3D-985A0D0F20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8E9AC7-B643-445D-B156-B8487BF63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378B7-4C73-4D24-99F8-1DD3191A280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5434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4449E4-EA12-4481-8766-B6E3ADC2A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AD564-1264-49E5-B0A4-1C33D8F05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F9093D-B94E-4EB2-A814-C43741352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86D16-F79C-40FF-A626-1B3C017B44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4917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ABC136-9086-45B3-A3B8-16708C64A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048C5E-39D2-4F2C-919E-BF2215213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41E656-22DA-421F-A0FD-0CAE72DFDD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6BF3A9-F383-4A54-91CC-B7EE800A56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8687F0-8CB0-40FB-A1D7-74E5332660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25A7D51-7C55-4F5E-B641-1508CE7F57D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>
            <a:extLst>
              <a:ext uri="{FF2B5EF4-FFF2-40B4-BE49-F238E27FC236}">
                <a16:creationId xmlns:a16="http://schemas.microsoft.com/office/drawing/2014/main" id="{2E2BF473-37EA-49CD-9F57-7F256846BD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83058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High Tower Text" panose="02040502050506030303" pitchFamily="18" charset="0"/>
              </a:rPr>
              <a:t>¡Bienvenidas y Bienvenidos!</a:t>
            </a:r>
          </a:p>
        </p:txBody>
      </p:sp>
      <p:sp>
        <p:nvSpPr>
          <p:cNvPr id="2051" name="Text Box 4">
            <a:extLst>
              <a:ext uri="{FF2B5EF4-FFF2-40B4-BE49-F238E27FC236}">
                <a16:creationId xmlns:a16="http://schemas.microsoft.com/office/drawing/2014/main" id="{56335A74-0138-409D-BB88-338627493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5105400"/>
            <a:ext cx="1727200" cy="1631950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C" altLang="es-ES" sz="10000" b="1">
                <a:solidFill>
                  <a:schemeClr val="accent2"/>
                </a:solidFill>
                <a:latin typeface="Times New Roman" panose="02020603050405020304" pitchFamily="18" charset="0"/>
              </a:rPr>
              <a:t>12</a:t>
            </a:r>
            <a:endParaRPr lang="es-ES" altLang="es-ES" sz="100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" name="WordArt 5">
            <a:extLst>
              <a:ext uri="{FF2B5EF4-FFF2-40B4-BE49-F238E27FC236}">
                <a16:creationId xmlns:a16="http://schemas.microsoft.com/office/drawing/2014/main" id="{5E60EB01-534A-44D3-8BDB-1E40ED03C2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30813" y="1227138"/>
            <a:ext cx="2870200" cy="2803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6375"/>
              </a:avLst>
            </a:prstTxWarp>
          </a:bodyPr>
          <a:lstStyle/>
          <a:p>
            <a:pPr algn="ctr"/>
            <a:r>
              <a:rPr lang="es-E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atura MT Script Capitals" panose="03020802060602070202" pitchFamily="66" charset="0"/>
              </a:rPr>
              <a:t>Pablo</a:t>
            </a: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FC3A13F5-61B7-4740-A127-F3417ABFD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429000"/>
            <a:ext cx="3206750" cy="2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4000" b="1">
                <a:solidFill>
                  <a:schemeClr val="tx2"/>
                </a:solidFill>
                <a:latin typeface="Tempus Sans ITC" panose="04020404030007020202" pitchFamily="82" charset="0"/>
              </a:rPr>
              <a:t>Su vida y sus comunidades</a:t>
            </a:r>
            <a:endParaRPr lang="es-ES" altLang="es-ES" sz="4000" b="1">
              <a:solidFill>
                <a:schemeClr val="tx2"/>
              </a:solidFill>
              <a:latin typeface="Tempus Sans ITC" panose="04020404030007020202" pitchFamily="82" charset="0"/>
            </a:endParaRPr>
          </a:p>
        </p:txBody>
      </p:sp>
      <p:pic>
        <p:nvPicPr>
          <p:cNvPr id="2054" name="Imagen 2">
            <a:extLst>
              <a:ext uri="{FF2B5EF4-FFF2-40B4-BE49-F238E27FC236}">
                <a16:creationId xmlns:a16="http://schemas.microsoft.com/office/drawing/2014/main" id="{AAC3079E-A025-4E4B-B546-29D53B75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874838"/>
            <a:ext cx="364172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>
            <a:extLst>
              <a:ext uri="{FF2B5EF4-FFF2-40B4-BE49-F238E27FC236}">
                <a16:creationId xmlns:a16="http://schemas.microsoft.com/office/drawing/2014/main" id="{D0367BA8-A8CE-4CB3-B3B9-CE937D571A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686" y="179499"/>
            <a:ext cx="6768628" cy="914176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60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Misionero Itinerante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7613E48D-9C01-486B-A4C9-8BBC44750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1839913"/>
            <a:ext cx="4233862" cy="44021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Viajes: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Pablo, realiza tres viajes queridos y uno obligado por sus enemigos.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En todos sus viajes cumple con su misión “Evangelizar”.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Experiencia de Cristo: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“Ahora, no soy yo el que vive, es Cristo quién vive en mí” (Gal 2,20).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Trabaja con sus manos, para no ser una carga.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Transforma los problemas en fuente de espiritualidad.</a:t>
            </a:r>
            <a:endParaRPr lang="es-ES" altLang="es-ES" sz="1800" dirty="0">
              <a:latin typeface="Tahoma" panose="020B0604030504040204" pitchFamily="34" charset="0"/>
            </a:endParaRP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B9593446-3A50-488E-8684-B5E9F0DEC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162175"/>
            <a:ext cx="4060825" cy="37576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>
            <a:extLst>
              <a:ext uri="{FF2B5EF4-FFF2-40B4-BE49-F238E27FC236}">
                <a16:creationId xmlns:a16="http://schemas.microsoft.com/office/drawing/2014/main" id="{0D68AE83-1206-495A-AED3-F895F8534F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5831" y="71437"/>
            <a:ext cx="7272338" cy="1368896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500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</a:rPr>
              <a:t>Prisionero y Organizador</a:t>
            </a:r>
          </a:p>
          <a:p>
            <a:pPr algn="ctr" eaLnBrk="1" hangingPunct="1">
              <a:defRPr/>
            </a:pPr>
            <a:r>
              <a:rPr lang="es-ES" sz="4500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</a:rPr>
              <a:t>de las Primeras Comunidades</a:t>
            </a:r>
          </a:p>
        </p:txBody>
      </p:sp>
      <p:pic>
        <p:nvPicPr>
          <p:cNvPr id="12291" name="Imagen 2">
            <a:extLst>
              <a:ext uri="{FF2B5EF4-FFF2-40B4-BE49-F238E27FC236}">
                <a16:creationId xmlns:a16="http://schemas.microsoft.com/office/drawing/2014/main" id="{8F7A7BDA-FB99-4A64-8037-F37A42E5D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2890837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F892CEDF-5DA7-432E-8662-824D35498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844824"/>
            <a:ext cx="4968875" cy="481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Perseguido: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Pablo, es perseguido por: </a:t>
            </a:r>
            <a:r>
              <a:rPr lang="es-MX" altLang="es-ES" sz="1800" b="1" dirty="0">
                <a:latin typeface="Tahoma" panose="020B0604030504040204" pitchFamily="34" charset="0"/>
              </a:rPr>
              <a:t>fariseos</a:t>
            </a:r>
            <a:r>
              <a:rPr lang="es-MX" altLang="es-ES" sz="1800" dirty="0">
                <a:latin typeface="Tahoma" panose="020B0604030504040204" pitchFamily="34" charset="0"/>
              </a:rPr>
              <a:t>, porque no aceptan a los paganos; </a:t>
            </a:r>
            <a:r>
              <a:rPr lang="es-MX" altLang="es-ES" sz="1800" b="1" dirty="0">
                <a:latin typeface="Tahoma" panose="020B0604030504040204" pitchFamily="34" charset="0"/>
              </a:rPr>
              <a:t>poderosos de turno </a:t>
            </a:r>
            <a:r>
              <a:rPr lang="es-MX" altLang="es-ES" sz="1800" dirty="0">
                <a:latin typeface="Tahoma" panose="020B0604030504040204" pitchFamily="34" charset="0"/>
              </a:rPr>
              <a:t>que se resisten a la conversión.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Encarcelado: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Pablo fue encarcelado muchas veces y el motivo fundamental es la predicación del Evangelio.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Los momentos de prisión más conocidos son: Filipos; Éfeso; Jerusalén.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Desde la cárcel Pablo sigue trabajando: evalúa y anima a las comunidades y escribe cartas.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>
            <a:extLst>
              <a:ext uri="{FF2B5EF4-FFF2-40B4-BE49-F238E27FC236}">
                <a16:creationId xmlns:a16="http://schemas.microsoft.com/office/drawing/2014/main" id="{8BDBB0B3-FBE2-4914-8D8E-C275C5BF9F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5831" y="71437"/>
            <a:ext cx="7272338" cy="1368896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500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</a:rPr>
              <a:t>Prisionero y Organizador</a:t>
            </a:r>
          </a:p>
          <a:p>
            <a:pPr algn="ctr" eaLnBrk="1" hangingPunct="1">
              <a:defRPr/>
            </a:pPr>
            <a:r>
              <a:rPr lang="es-ES" sz="4500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</a:rPr>
              <a:t>de las Primeras Comunidades</a:t>
            </a:r>
          </a:p>
        </p:txBody>
      </p:sp>
      <p:pic>
        <p:nvPicPr>
          <p:cNvPr id="13315" name="Imagen 2">
            <a:extLst>
              <a:ext uri="{FF2B5EF4-FFF2-40B4-BE49-F238E27FC236}">
                <a16:creationId xmlns:a16="http://schemas.microsoft.com/office/drawing/2014/main" id="{D5CF4C65-1D8C-442F-8A8F-A86399A6D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11" y="2113234"/>
            <a:ext cx="2890837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85DBE5A2-DDBB-4BCB-BCD1-35AF8049B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060848"/>
            <a:ext cx="4968875" cy="4262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Organizador: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Pablo, en la cárcel se evalúa, aclara su misión, se reprograma y fortalece.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Escribe las cartas de la cautividad para delegar responsabilidades a nuevos animadores. A través de ellos organiza y anima a las comunidades.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Recta Doctrina: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Pablo en esta época de su vida es: sencillo, amable y concreto.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Asegura la transmisión de la “recta doctrina”  mediante sus cartas.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066B856A-9F49-4292-9F0B-27699658E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7000" b="1">
                <a:solidFill>
                  <a:schemeClr val="tx2"/>
                </a:solidFill>
                <a:latin typeface="Viner Hand ITC" panose="03070502030502020203" pitchFamily="66" charset="0"/>
              </a:rPr>
              <a:t>Tema 2</a:t>
            </a:r>
            <a:endParaRPr lang="es-ES" altLang="es-ES" sz="70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14339" name="WordArt 5">
            <a:extLst>
              <a:ext uri="{FF2B5EF4-FFF2-40B4-BE49-F238E27FC236}">
                <a16:creationId xmlns:a16="http://schemas.microsoft.com/office/drawing/2014/main" id="{25E6755D-181B-4630-B786-968A696EC0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908050"/>
            <a:ext cx="7200900" cy="121443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7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Sus Comunidades</a:t>
            </a:r>
          </a:p>
        </p:txBody>
      </p:sp>
      <p:pic>
        <p:nvPicPr>
          <p:cNvPr id="14340" name="Imagen 2">
            <a:extLst>
              <a:ext uri="{FF2B5EF4-FFF2-40B4-BE49-F238E27FC236}">
                <a16:creationId xmlns:a16="http://schemas.microsoft.com/office/drawing/2014/main" id="{D71CF6E3-2845-4993-A892-EB39A1E3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2276475"/>
            <a:ext cx="434975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2">
            <a:extLst>
              <a:ext uri="{FF2B5EF4-FFF2-40B4-BE49-F238E27FC236}">
                <a16:creationId xmlns:a16="http://schemas.microsoft.com/office/drawing/2014/main" id="{10714A7D-2183-4143-92B8-9F38F614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676275"/>
            <a:ext cx="2587625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5A30D608-2529-4682-9F78-93A12ADEB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325438"/>
            <a:ext cx="4210050" cy="57102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Las cartas nos ayudan a: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Ver</a:t>
            </a:r>
            <a:r>
              <a:rPr lang="es-MX" altLang="es-ES" sz="1800" dirty="0">
                <a:latin typeface="Tahoma" panose="020B0604030504040204" pitchFamily="34" charset="0"/>
              </a:rPr>
              <a:t> de adentro hacia afuera, como desde fuera hacia dentro.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Transparentar</a:t>
            </a:r>
            <a:r>
              <a:rPr lang="es-MX" altLang="es-ES" sz="1800" dirty="0">
                <a:latin typeface="Tahoma" panose="020B0604030504040204" pitchFamily="34" charset="0"/>
              </a:rPr>
              <a:t> la situación emocional y la realidad  del que escribe como del destinatario.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Conocer</a:t>
            </a:r>
            <a:r>
              <a:rPr lang="es-MX" altLang="es-ES" sz="1800" dirty="0">
                <a:latin typeface="Tahoma" panose="020B0604030504040204" pitchFamily="34" charset="0"/>
              </a:rPr>
              <a:t> la vida de Pablo y sus comunidades.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Canon del Nuevo Testamento: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Son 27 libros de los cuales 21 son cartas.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De las 21 cartas, 13 son atribuidas a Pablo.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7 cartas son escritas por Pablo y 6 por sus discípulos.</a:t>
            </a:r>
          </a:p>
        </p:txBody>
      </p:sp>
      <p:pic>
        <p:nvPicPr>
          <p:cNvPr id="15364" name="Imagen 2">
            <a:extLst>
              <a:ext uri="{FF2B5EF4-FFF2-40B4-BE49-F238E27FC236}">
                <a16:creationId xmlns:a16="http://schemas.microsoft.com/office/drawing/2014/main" id="{F70AECA3-CEF2-4AD1-8A79-4EB28C3D5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771900"/>
            <a:ext cx="25876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2">
            <a:extLst>
              <a:ext uri="{FF2B5EF4-FFF2-40B4-BE49-F238E27FC236}">
                <a16:creationId xmlns:a16="http://schemas.microsoft.com/office/drawing/2014/main" id="{81412E20-107B-4646-9E28-890A837C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41767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n 4">
            <a:extLst>
              <a:ext uri="{FF2B5EF4-FFF2-40B4-BE49-F238E27FC236}">
                <a16:creationId xmlns:a16="http://schemas.microsoft.com/office/drawing/2014/main" id="{D8815F8D-348A-4E59-8D77-A1A4259B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068638"/>
            <a:ext cx="3894138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>
            <a:extLst>
              <a:ext uri="{FF2B5EF4-FFF2-40B4-BE49-F238E27FC236}">
                <a16:creationId xmlns:a16="http://schemas.microsoft.com/office/drawing/2014/main" id="{6E5FC3E8-B4C1-4A35-9068-76A0FAA43A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1316" y="116632"/>
            <a:ext cx="5184776" cy="601662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4500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</a:rPr>
              <a:t>Visita y Carta a Tesalónica</a:t>
            </a:r>
          </a:p>
        </p:txBody>
      </p:sp>
      <p:pic>
        <p:nvPicPr>
          <p:cNvPr id="17411" name="Imagen 2">
            <a:extLst>
              <a:ext uri="{FF2B5EF4-FFF2-40B4-BE49-F238E27FC236}">
                <a16:creationId xmlns:a16="http://schemas.microsoft.com/office/drawing/2014/main" id="{11BF3E4E-D5DF-4203-BB7C-E5FDA067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92275"/>
            <a:ext cx="2663825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F96CD346-E2F9-42F8-823F-5735156DB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08050"/>
            <a:ext cx="6408738" cy="591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La Ciudad (</a:t>
            </a:r>
            <a:r>
              <a:rPr lang="es-MX" altLang="es-ES" sz="1800" b="1" dirty="0" err="1">
                <a:latin typeface="Tahoma" panose="020B0604030504040204" pitchFamily="34" charset="0"/>
              </a:rPr>
              <a:t>Hch</a:t>
            </a:r>
            <a:r>
              <a:rPr lang="es-MX" altLang="es-ES" sz="1800" b="1" dirty="0">
                <a:latin typeface="Tahoma" panose="020B0604030504040204" pitchFamily="34" charset="0"/>
              </a:rPr>
              <a:t> 17, 1–9 ):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Es la segunda ciudad griega más importante.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Aproximadamente cuenta con 300.000 habitantes.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Se ubica en el puerto del Mar Egeo, junto a la “vía </a:t>
            </a:r>
            <a:r>
              <a:rPr lang="es-MX" altLang="es-ES" sz="1700" dirty="0" err="1">
                <a:latin typeface="Tahoma" panose="020B0604030504040204" pitchFamily="34" charset="0"/>
              </a:rPr>
              <a:t>Ignatia</a:t>
            </a:r>
            <a:r>
              <a:rPr lang="es-MX" altLang="es-ES" sz="1700" dirty="0">
                <a:latin typeface="Tahoma" panose="020B0604030504040204" pitchFamily="34" charset="0"/>
              </a:rPr>
              <a:t>”.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Ciudad de paso obligado.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Fue fundada en el 315 a.C. por Casandro.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Existe toda clase de razas y religiones.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Los judíos tienen una colonia y sinagoga.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La Comunidad: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Es fundada por Pablo en su segundo viaje (año 49 -50).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Primero evangeliza a los judíos (rechazan) y luego a los paganos.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Organiza a la comunidad.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Pablo es perseguido por los judíos y huye a Berea.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Pablo no los abandona, envía a Timoteo.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89376CB1-2408-4349-BEA5-37C394E50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682625"/>
            <a:ext cx="6496050" cy="54927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Problemas que afronta la comunidad: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Desacreditación de Pablo.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Persecución y muerte de los miembros de la comunidad.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Algunos miembros siguen con antiguas prácticas idolátricas.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Se preguntan: ¿cómo? ¿cuándo? ¿dónde? Se dará la Parusía.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¿Los que ya duermen están excluidos de la Parusía?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Esquema de la carta: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Es una carta más pastoral que doctrinal.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Saludos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Contenido:</a:t>
            </a:r>
          </a:p>
          <a:p>
            <a:pPr marL="1200150" lvl="2" indent="-28575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Acción de Gracias ( 1 – 3).</a:t>
            </a:r>
          </a:p>
          <a:p>
            <a:pPr marL="1200150" lvl="2" indent="-28575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Exhortaciones morales (4, 1 – 12).</a:t>
            </a:r>
          </a:p>
          <a:p>
            <a:pPr marL="1200150" lvl="2" indent="-28575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Enseñanzas sobre el regreso del Señor (4, 12- 5,22).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Despedida</a:t>
            </a:r>
          </a:p>
        </p:txBody>
      </p:sp>
      <p:pic>
        <p:nvPicPr>
          <p:cNvPr id="18435" name="Imagen 2">
            <a:extLst>
              <a:ext uri="{FF2B5EF4-FFF2-40B4-BE49-F238E27FC236}">
                <a16:creationId xmlns:a16="http://schemas.microsoft.com/office/drawing/2014/main" id="{4ECEB794-C238-477B-B6EF-CE40A76D3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284538"/>
            <a:ext cx="3598863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>
            <a:extLst>
              <a:ext uri="{FF2B5EF4-FFF2-40B4-BE49-F238E27FC236}">
                <a16:creationId xmlns:a16="http://schemas.microsoft.com/office/drawing/2014/main" id="{979B698B-DEDD-4667-A56B-C8FAECBA62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1316" y="116632"/>
            <a:ext cx="5523012" cy="79208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4500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</a:rPr>
              <a:t>Visita y Carta a Galacia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8F526C2-1EE9-4619-9A19-F9CA27AF3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08050"/>
            <a:ext cx="5522913" cy="5886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La Región (</a:t>
            </a:r>
            <a:r>
              <a:rPr lang="es-MX" altLang="es-ES" sz="1800" b="1" dirty="0" err="1">
                <a:latin typeface="Tahoma" panose="020B0604030504040204" pitchFamily="34" charset="0"/>
              </a:rPr>
              <a:t>Hch</a:t>
            </a:r>
            <a:r>
              <a:rPr lang="es-MX" altLang="es-ES" sz="1800" b="1" dirty="0">
                <a:latin typeface="Tahoma" panose="020B0604030504040204" pitchFamily="34" charset="0"/>
              </a:rPr>
              <a:t> 16,6 y 18, 23):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La conforman varios pueblos de origen céltico.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Son parientes de las tribus de la antigua </a:t>
            </a:r>
            <a:r>
              <a:rPr lang="es-MX" altLang="es-ES" sz="1700" dirty="0" err="1">
                <a:latin typeface="Tahoma" panose="020B0604030504040204" pitchFamily="34" charset="0"/>
              </a:rPr>
              <a:t>Galacia</a:t>
            </a:r>
            <a:r>
              <a:rPr lang="es-MX" altLang="es-ES" sz="1700" dirty="0">
                <a:latin typeface="Tahoma" panose="020B0604030504040204" pitchFamily="34" charset="0"/>
              </a:rPr>
              <a:t> (Francia).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Los romanos los conquistan en el 189 a.C.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Galacia se divide en norte y sur.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Pablo evangelizó a los pueblos del sur en su primer viaje y a los del norte en su segundo viaje misionero.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Los gálatas son muy independientes y amantes de su libertad.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La Comunidad: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Es fundada por Pablo en su segundo viaje misionero (año 55).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Los visitó por dos ocasiones.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Los gálatas atendieron a Pablo en una enfermedad.</a:t>
            </a:r>
          </a:p>
        </p:txBody>
      </p:sp>
      <p:pic>
        <p:nvPicPr>
          <p:cNvPr id="19460" name="Imagen 2">
            <a:extLst>
              <a:ext uri="{FF2B5EF4-FFF2-40B4-BE49-F238E27FC236}">
                <a16:creationId xmlns:a16="http://schemas.microsoft.com/office/drawing/2014/main" id="{2E2805D4-A4B8-4969-B926-AE2EDC60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1557338"/>
            <a:ext cx="3206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11C059E1-C83C-403D-99E9-96CD29500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" y="333375"/>
            <a:ext cx="6496050" cy="60166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Problemas que afronta la comunidad: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b="1" dirty="0">
                <a:latin typeface="Tahoma" panose="020B0604030504040204" pitchFamily="34" charset="0"/>
              </a:rPr>
              <a:t>Identidad Cristiana</a:t>
            </a:r>
            <a:r>
              <a:rPr lang="es-MX" altLang="es-ES" sz="1700" dirty="0">
                <a:latin typeface="Tahoma" panose="020B0604030504040204" pitchFamily="34" charset="0"/>
              </a:rPr>
              <a:t>: Dudas y confusiones ocasionadas por los judaizantes.</a:t>
            </a:r>
          </a:p>
          <a:p>
            <a:pPr marL="1257300" lvl="2" indent="-342900" eaLnBrk="1" hangingPunct="1">
              <a:spcBef>
                <a:spcPct val="50000"/>
              </a:spcBef>
              <a:buFont typeface="+mj-lt"/>
              <a:buAutoNum type="alphaLcPeriod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Desafían la autoridad de Pablo por no ser apóstol.</a:t>
            </a:r>
          </a:p>
          <a:p>
            <a:pPr marL="1257300" lvl="2" indent="-342900" eaLnBrk="1" hangingPunct="1">
              <a:spcBef>
                <a:spcPct val="50000"/>
              </a:spcBef>
              <a:buFont typeface="+mj-lt"/>
              <a:buAutoNum type="alphaLcPeriod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Añaden a su fe cristiana prácticas judías (circuncisión).</a:t>
            </a:r>
          </a:p>
          <a:p>
            <a:pPr marL="1257300" lvl="2" indent="-342900" eaLnBrk="1" hangingPunct="1">
              <a:spcBef>
                <a:spcPct val="50000"/>
              </a:spcBef>
              <a:buFont typeface="+mj-lt"/>
              <a:buAutoNum type="alphaLcPeriod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Esclavitud (Ley de Moisés).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Esquema de la carta: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Objetivo fundamental: Defender la fe.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Saludos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Contenido:</a:t>
            </a:r>
          </a:p>
          <a:p>
            <a:pPr marL="1200150" lvl="2" indent="-28575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Histórico-apologética: Defensa personal de Pablo 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    (</a:t>
            </a:r>
            <a:r>
              <a:rPr lang="es-MX" altLang="es-ES" sz="1700" dirty="0" err="1">
                <a:latin typeface="Tahoma" panose="020B0604030504040204" pitchFamily="34" charset="0"/>
              </a:rPr>
              <a:t>Gál</a:t>
            </a:r>
            <a:r>
              <a:rPr lang="es-MX" altLang="es-ES" sz="1700" dirty="0">
                <a:latin typeface="Tahoma" panose="020B0604030504040204" pitchFamily="34" charset="0"/>
              </a:rPr>
              <a:t> 1 – 2).</a:t>
            </a:r>
          </a:p>
          <a:p>
            <a:pPr marL="1200150" lvl="2" indent="-28575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Doctrinal: La Salvación viene por la fe (</a:t>
            </a:r>
            <a:r>
              <a:rPr lang="es-MX" altLang="es-ES" sz="1700" dirty="0" err="1">
                <a:latin typeface="Tahoma" panose="020B0604030504040204" pitchFamily="34" charset="0"/>
              </a:rPr>
              <a:t>Gál</a:t>
            </a:r>
            <a:r>
              <a:rPr lang="es-MX" altLang="es-ES" sz="1700" dirty="0">
                <a:latin typeface="Tahoma" panose="020B0604030504040204" pitchFamily="34" charset="0"/>
              </a:rPr>
              <a:t> 3– 4).</a:t>
            </a:r>
          </a:p>
          <a:p>
            <a:pPr marL="1200150" lvl="2" indent="-28575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Exhortativa: La libertad según el Espíritu (</a:t>
            </a:r>
            <a:r>
              <a:rPr lang="es-MX" altLang="es-ES" sz="1700" dirty="0" err="1">
                <a:latin typeface="Tahoma" panose="020B0604030504040204" pitchFamily="34" charset="0"/>
              </a:rPr>
              <a:t>Gál</a:t>
            </a:r>
            <a:r>
              <a:rPr lang="es-MX" altLang="es-ES" sz="1700" dirty="0">
                <a:latin typeface="Tahoma" panose="020B0604030504040204" pitchFamily="34" charset="0"/>
              </a:rPr>
              <a:t> 5 – 6).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Consejos finales de despedida.</a:t>
            </a: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58081674-2274-4823-6C0E-9F7F83E30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92" y="1700808"/>
            <a:ext cx="2173820" cy="287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798BBFA4-981A-4962-ADB8-2DC4E8520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028825"/>
            <a:ext cx="3487737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>
            <a:extLst>
              <a:ext uri="{FF2B5EF4-FFF2-40B4-BE49-F238E27FC236}">
                <a16:creationId xmlns:a16="http://schemas.microsoft.com/office/drawing/2014/main" id="{E1E5EABB-B34E-45CF-9C59-27893931D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17475"/>
            <a:ext cx="61404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7200" b="1">
                <a:solidFill>
                  <a:schemeClr val="tx2"/>
                </a:solidFill>
                <a:latin typeface="Viner Hand ITC" panose="03070502030502020203" pitchFamily="66" charset="0"/>
              </a:rPr>
              <a:t>Presentación</a:t>
            </a:r>
            <a:endParaRPr lang="es-ES" altLang="es-ES" sz="72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3076" name="Text Box 7">
            <a:extLst>
              <a:ext uri="{FF2B5EF4-FFF2-40B4-BE49-F238E27FC236}">
                <a16:creationId xmlns:a16="http://schemas.microsoft.com/office/drawing/2014/main" id="{A06E50BE-ECFA-480F-8925-2E110E32E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84313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>
                <a:latin typeface="Tahoma" panose="020B0604030504040204" pitchFamily="34" charset="0"/>
              </a:rPr>
              <a:t>En este taller desarrollaremos los siguientes temas:</a:t>
            </a:r>
          </a:p>
        </p:txBody>
      </p:sp>
      <p:sp>
        <p:nvSpPr>
          <p:cNvPr id="3077" name="Rectangle 8">
            <a:extLst>
              <a:ext uri="{FF2B5EF4-FFF2-40B4-BE49-F238E27FC236}">
                <a16:creationId xmlns:a16="http://schemas.microsoft.com/office/drawing/2014/main" id="{BFE354E2-731E-4A51-B58A-538DC0F5C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3062288"/>
            <a:ext cx="5329238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2400">
                <a:latin typeface="Tahoma" panose="020B0604030504040204" pitchFamily="34" charset="0"/>
              </a:rPr>
              <a:t>La vida y espiritualidad del Apóstol.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24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2400">
                <a:latin typeface="Tahoma" panose="020B0604030504040204" pitchFamily="34" charset="0"/>
              </a:rPr>
              <a:t>Las comunidades a las que visitó y escribió.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24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2400">
                <a:latin typeface="Tahoma" panose="020B0604030504040204" pitchFamily="34" charset="0"/>
              </a:rPr>
              <a:t>La opción por el trabajo manual.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>
            <a:extLst>
              <a:ext uri="{FF2B5EF4-FFF2-40B4-BE49-F238E27FC236}">
                <a16:creationId xmlns:a16="http://schemas.microsoft.com/office/drawing/2014/main" id="{1023D839-2913-4F64-B84F-ABF7508897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1316" y="116632"/>
            <a:ext cx="5523012" cy="79208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4500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</a:rPr>
              <a:t>Visita y Carta a Filipos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16C0322-6AB8-46D6-BC9D-72731F483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08050"/>
            <a:ext cx="6335713" cy="6018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La Ciudad (</a:t>
            </a:r>
            <a:r>
              <a:rPr lang="es-MX" altLang="es-ES" sz="1800" b="1" dirty="0" err="1">
                <a:latin typeface="Tahoma" panose="020B0604030504040204" pitchFamily="34" charset="0"/>
              </a:rPr>
              <a:t>Hch</a:t>
            </a:r>
            <a:r>
              <a:rPr lang="es-MX" altLang="es-ES" sz="1800" b="1" dirty="0">
                <a:latin typeface="Tahoma" panose="020B0604030504040204" pitchFamily="34" charset="0"/>
              </a:rPr>
              <a:t> 16,11 - 40):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Fundada por Filipos II, padre de Alejandro Magno a mediados del siglo IV.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Esta ubicada en el Mar Egeo, cerca del puerto de </a:t>
            </a:r>
            <a:r>
              <a:rPr lang="es-MX" altLang="es-ES" sz="1700" dirty="0" err="1">
                <a:latin typeface="Tahoma" panose="020B0604030504040204" pitchFamily="34" charset="0"/>
              </a:rPr>
              <a:t>Neápolis</a:t>
            </a:r>
            <a:r>
              <a:rPr lang="es-MX" altLang="es-ES" sz="1700" dirty="0">
                <a:latin typeface="Tahoma" panose="020B0604030504040204" pitchFamily="34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A partir del 167 a.C. los romanos la transformaron en una colonia militar.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La mayor parte de sus integrantes son de origen latino.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Viven pocos judíos, se reúnen en el Río </a:t>
            </a:r>
            <a:r>
              <a:rPr lang="es-MX" altLang="es-ES" sz="1700" dirty="0" err="1">
                <a:latin typeface="Tahoma" panose="020B0604030504040204" pitchFamily="34" charset="0"/>
              </a:rPr>
              <a:t>Gangites</a:t>
            </a:r>
            <a:r>
              <a:rPr lang="es-MX" altLang="es-ES" sz="1700" dirty="0">
                <a:latin typeface="Tahoma" panose="020B0604030504040204" pitchFamily="34" charset="0"/>
              </a:rPr>
              <a:t>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700" b="1" dirty="0">
                <a:latin typeface="Tahoma" panose="020B0604030504040204" pitchFamily="34" charset="0"/>
              </a:rPr>
              <a:t>La </a:t>
            </a:r>
            <a:r>
              <a:rPr lang="es-MX" altLang="es-ES" sz="1800" b="1" dirty="0">
                <a:latin typeface="Tahoma" panose="020B0604030504040204" pitchFamily="34" charset="0"/>
              </a:rPr>
              <a:t>Comunidad: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Es fundada por Pablo en su segundo viaje misionero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       (años 50 - 51).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Es la primera comunidad en territorio europeo.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Pablo llega con: Timoteo, Silas y Lucas.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La líder de esta comunidad es Lidia.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Esta comunidad es muy querida por Pablo.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Es de la única comunidad que recibió apoyo financiero.</a:t>
            </a:r>
          </a:p>
        </p:txBody>
      </p:sp>
      <p:pic>
        <p:nvPicPr>
          <p:cNvPr id="21508" name="Imagen 2">
            <a:extLst>
              <a:ext uri="{FF2B5EF4-FFF2-40B4-BE49-F238E27FC236}">
                <a16:creationId xmlns:a16="http://schemas.microsoft.com/office/drawing/2014/main" id="{033FE650-BFC6-4F21-B899-3CA0C41C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05063"/>
            <a:ext cx="2611437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433FF690-B705-4A45-9C14-71BC6A13B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" y="333375"/>
            <a:ext cx="5199062" cy="64087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Motivos por los que escribe la carta: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Agradecimiento por su apoyo.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Informar sobre la salud de Epafrodito.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Avisarles su posible visita.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Comunicarles del viaje de Timoteo.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Prevenirles por la presencia de los judaizantes.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Esquema de la carta: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La doctrina sobre Cristo y la justificación por la fe, sin las obras de la ley, es la misma que romanos y los gálatas.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Saludos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Acción de Gracias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Contenido: </a:t>
            </a:r>
          </a:p>
          <a:p>
            <a:pPr marL="1200150" lvl="2" indent="-28575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Pablo y la comunidad de Filipos.</a:t>
            </a:r>
          </a:p>
          <a:p>
            <a:pPr marL="1200150" lvl="2" indent="-28575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Predicadores judaizantes.</a:t>
            </a:r>
          </a:p>
          <a:p>
            <a:pPr marL="1200150" lvl="2" indent="-28575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Agradecimiento por su ayuda.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Saludos finales</a:t>
            </a: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F7A6E99C-6155-C931-4293-20DED67AB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611437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>
            <a:extLst>
              <a:ext uri="{FF2B5EF4-FFF2-40B4-BE49-F238E27FC236}">
                <a16:creationId xmlns:a16="http://schemas.microsoft.com/office/drawing/2014/main" id="{5B05030F-945D-484B-87DE-27A9A0EEF0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1316" y="116632"/>
            <a:ext cx="5523012" cy="79208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4500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</a:rPr>
              <a:t>Visita y Carta a Corinto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B2688E2-DC29-4C86-8513-FCC1F89E6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08050"/>
            <a:ext cx="6335713" cy="62785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La Ciudad (</a:t>
            </a:r>
            <a:r>
              <a:rPr lang="es-MX" altLang="es-ES" sz="1800" b="1" dirty="0" err="1">
                <a:latin typeface="Tahoma" panose="020B0604030504040204" pitchFamily="34" charset="0"/>
              </a:rPr>
              <a:t>Hch</a:t>
            </a:r>
            <a:r>
              <a:rPr lang="es-MX" altLang="es-ES" sz="1800" b="1" dirty="0">
                <a:latin typeface="Tahoma" panose="020B0604030504040204" pitchFamily="34" charset="0"/>
              </a:rPr>
              <a:t> 18,1 -11):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Es la capital de la provincia de Acaya. (año 27 a.C.)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Está ubicada entre dos puertos: </a:t>
            </a:r>
            <a:r>
              <a:rPr lang="es-MX" altLang="es-ES" sz="1700" dirty="0" err="1">
                <a:latin typeface="Tahoma" panose="020B0604030504040204" pitchFamily="34" charset="0"/>
              </a:rPr>
              <a:t>Cencreas</a:t>
            </a:r>
            <a:r>
              <a:rPr lang="es-MX" altLang="es-ES" sz="1700" dirty="0">
                <a:latin typeface="Tahoma" panose="020B0604030504040204" pitchFamily="34" charset="0"/>
              </a:rPr>
              <a:t> y </a:t>
            </a:r>
            <a:r>
              <a:rPr lang="es-MX" altLang="es-ES" sz="1700" dirty="0" err="1">
                <a:latin typeface="Tahoma" panose="020B0604030504040204" pitchFamily="34" charset="0"/>
              </a:rPr>
              <a:t>Lecayón</a:t>
            </a:r>
            <a:r>
              <a:rPr lang="es-MX" altLang="es-ES" sz="1700" dirty="0">
                <a:latin typeface="Tahoma" panose="020B0604030504040204" pitchFamily="34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A nivel social existen grandes desigualdades.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Se daba culto a diversas divinidades griegas, romanas y orientales. Ejemplo la diosa del amor Afrodita.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Existía una colonia judía muy numerosa.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700" b="1" dirty="0">
                <a:latin typeface="Tahoma" panose="020B0604030504040204" pitchFamily="34" charset="0"/>
              </a:rPr>
              <a:t>La </a:t>
            </a:r>
            <a:r>
              <a:rPr lang="es-MX" altLang="es-ES" sz="1800" b="1" dirty="0">
                <a:latin typeface="Tahoma" panose="020B0604030504040204" pitchFamily="34" charset="0"/>
              </a:rPr>
              <a:t>Comunidad: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Es fundada por Pablo en su segundo viaje misionero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       (años 50 - 51).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Pablo permanece año y medio convirtiéndose esta comunidad en su centro de evangelización.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Sus colaboradores son: Timoteo, Silvano, Aquila y Priscila.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La comunidad integra a muchos pudientes, libertos y esclavos.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Se reunían en las casas para celebrar la Eucaristía.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endParaRPr lang="es-MX" altLang="es-ES" sz="1700" dirty="0">
              <a:latin typeface="Tahoma" panose="020B0604030504040204" pitchFamily="34" charset="0"/>
            </a:endParaRPr>
          </a:p>
        </p:txBody>
      </p:sp>
      <p:pic>
        <p:nvPicPr>
          <p:cNvPr id="23556" name="Imagen 2">
            <a:extLst>
              <a:ext uri="{FF2B5EF4-FFF2-40B4-BE49-F238E27FC236}">
                <a16:creationId xmlns:a16="http://schemas.microsoft.com/office/drawing/2014/main" id="{FBC4C992-0E69-401B-8806-0F8803D54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908050"/>
            <a:ext cx="275907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AD0B9355-AF68-4710-9105-B8740FE84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4537075" cy="5470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Problemas que afronta la comunidad: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Divisiones: Apolo, Pedro, Pablo, Cristo (1Cor 1, 10-14).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Desórdenes de tipo sexual (1Cor 5, 1-2).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Virginidad y matrimonio (1Cor 7, 1-9).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Conflictos en la integración de cristianos (1Cor 10,23 -11,1).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Desórdenes por influencia de cultos paganos.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Separación de cristianos ricos y pobres en la Eucaristía (1Cor 11, 20-34).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Algunos miembros no creen en la resurrección (1Cor 15, 12-21).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Desacreditan a Pablo por no ser apóstol y por las colectas (2Cor 11,1-33).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s-MX" altLang="es-ES" sz="1700" dirty="0">
              <a:latin typeface="Tahoma" panose="020B0604030504040204" pitchFamily="34" charset="0"/>
            </a:endParaRP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AA273F6E-6878-565B-8022-887240AA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14437"/>
            <a:ext cx="275907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433E654-5F36-4DDF-A800-8370D38FEB25}"/>
              </a:ext>
            </a:extLst>
          </p:cNvPr>
          <p:cNvGraphicFramePr/>
          <p:nvPr/>
        </p:nvGraphicFramePr>
        <p:xfrm>
          <a:off x="467544" y="1546577"/>
          <a:ext cx="82089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WordArt 4">
            <a:extLst>
              <a:ext uri="{FF2B5EF4-FFF2-40B4-BE49-F238E27FC236}">
                <a16:creationId xmlns:a16="http://schemas.microsoft.com/office/drawing/2014/main" id="{0E5CDAD4-9584-4681-976C-39B6ECDFB8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1316" y="116632"/>
            <a:ext cx="5523012" cy="79208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4500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</a:rPr>
              <a:t>Esquema de las cartas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>
            <a:extLst>
              <a:ext uri="{FF2B5EF4-FFF2-40B4-BE49-F238E27FC236}">
                <a16:creationId xmlns:a16="http://schemas.microsoft.com/office/drawing/2014/main" id="{C5E62969-8462-415E-9FC9-0BC8CD39D7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1316" y="116632"/>
            <a:ext cx="5523012" cy="79208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4500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</a:rPr>
              <a:t>Visita y Carta a Roma</a:t>
            </a:r>
          </a:p>
        </p:txBody>
      </p:sp>
      <p:pic>
        <p:nvPicPr>
          <p:cNvPr id="26627" name="Imagen 2">
            <a:extLst>
              <a:ext uri="{FF2B5EF4-FFF2-40B4-BE49-F238E27FC236}">
                <a16:creationId xmlns:a16="http://schemas.microsoft.com/office/drawing/2014/main" id="{A00D7FFB-50A7-4C71-92FD-C6D009A59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63725"/>
            <a:ext cx="28797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C7CA7BD8-917A-42C9-B910-E1A65C8B5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08050"/>
            <a:ext cx="6215063" cy="60166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La Ciudad (</a:t>
            </a:r>
            <a:r>
              <a:rPr lang="es-MX" altLang="es-ES" sz="1800" b="1" dirty="0" err="1">
                <a:latin typeface="Tahoma" panose="020B0604030504040204" pitchFamily="34" charset="0"/>
              </a:rPr>
              <a:t>Hch</a:t>
            </a:r>
            <a:r>
              <a:rPr lang="es-MX" altLang="es-ES" sz="1800" b="1" dirty="0">
                <a:latin typeface="Tahoma" panose="020B0604030504040204" pitchFamily="34" charset="0"/>
              </a:rPr>
              <a:t> 28,14 – 31):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Capital del Imperio, centro del poder político y económico.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Contaba con un millón de habitantes de los cuales trescientos mil eran esclavos.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Es el corazón del paganismo (culto al emperador).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Habían entre veinte y cincuenta mil judíos en la sinagoga.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En el año 49 d.C. el emperador Claudio expulsa a todos los judíos (Aquila y Priscila).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En el año 54 d.C. muere Claudio y regresan los expulsados.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700" b="1" dirty="0">
                <a:latin typeface="Tahoma" panose="020B0604030504040204" pitchFamily="34" charset="0"/>
              </a:rPr>
              <a:t>La </a:t>
            </a:r>
            <a:r>
              <a:rPr lang="es-MX" altLang="es-ES" sz="1800" b="1" dirty="0">
                <a:latin typeface="Tahoma" panose="020B0604030504040204" pitchFamily="34" charset="0"/>
              </a:rPr>
              <a:t>Comunidad: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Es fundada probablemente por judíos convertidos de Palestina.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Pablo les escribe porque ve en Roma el nuevo centro teológico y eclesial para occidente.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Reflexiona sobre el mensaje cristiano.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Esta comunidad está integrada por judíos y helenos.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70119FB2-9BB7-4922-B116-B156A03AF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7" y="11380"/>
            <a:ext cx="9131583" cy="704038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Esquema de la carta: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600" dirty="0">
                <a:latin typeface="Tahoma" panose="020B0604030504040204" pitchFamily="34" charset="0"/>
              </a:rPr>
              <a:t>Esta carta es el escrito teológico más profundo y elaborado.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600" dirty="0">
                <a:latin typeface="Tahoma" panose="020B0604030504040204" pitchFamily="34" charset="0"/>
              </a:rPr>
              <a:t>Su tema central es resaltar el pecado para poner de relieve la fuerza liberadora de Dios.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600" b="1" dirty="0">
                <a:latin typeface="Tahoma" panose="020B0604030504040204" pitchFamily="34" charset="0"/>
              </a:rPr>
              <a:t>1, 1-15 </a:t>
            </a:r>
            <a:r>
              <a:rPr lang="es-MX" altLang="es-ES" sz="1600" dirty="0">
                <a:latin typeface="Tahoma" panose="020B0604030504040204" pitchFamily="34" charset="0"/>
              </a:rPr>
              <a:t>	</a:t>
            </a:r>
            <a:r>
              <a:rPr lang="es-MX" altLang="es-ES" sz="1600" b="1" dirty="0">
                <a:latin typeface="Tahoma" panose="020B0604030504040204" pitchFamily="34" charset="0"/>
              </a:rPr>
              <a:t>      Introducción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600" b="1" dirty="0">
                <a:latin typeface="Tahoma" panose="020B0604030504040204" pitchFamily="34" charset="0"/>
              </a:rPr>
              <a:t>1, 16 - 4,25  </a:t>
            </a:r>
            <a:r>
              <a:rPr lang="es-MX" altLang="es-ES" sz="1600" dirty="0">
                <a:latin typeface="Tahoma" panose="020B0604030504040204" pitchFamily="34" charset="0"/>
              </a:rPr>
              <a:t> </a:t>
            </a:r>
            <a:r>
              <a:rPr lang="es-MX" altLang="es-ES" sz="1600" b="1" dirty="0">
                <a:latin typeface="Tahoma" panose="020B0604030504040204" pitchFamily="34" charset="0"/>
              </a:rPr>
              <a:t>De la condenación de los hombres a la salvación de los creyentes.</a:t>
            </a:r>
          </a:p>
          <a:p>
            <a:pPr marL="2571750" lvl="5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600" dirty="0">
                <a:latin typeface="Tahoma" panose="020B0604030504040204" pitchFamily="34" charset="0"/>
              </a:rPr>
              <a:t>Igualdad entre todos (judíos y naciones)</a:t>
            </a:r>
          </a:p>
          <a:p>
            <a:pPr marL="2571750" lvl="5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600" dirty="0">
                <a:latin typeface="Tahoma" panose="020B0604030504040204" pitchFamily="34" charset="0"/>
              </a:rPr>
              <a:t>No más superioridad judía (Ley de la circuncisión)</a:t>
            </a:r>
          </a:p>
          <a:p>
            <a:pPr marL="2571750" lvl="5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600" dirty="0">
                <a:latin typeface="Tahoma" panose="020B0604030504040204" pitchFamily="34" charset="0"/>
              </a:rPr>
              <a:t>Abrahán=Promesa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600" b="1" dirty="0">
                <a:latin typeface="Tahoma" panose="020B0604030504040204" pitchFamily="34" charset="0"/>
              </a:rPr>
              <a:t>5, 1 – 8,39 </a:t>
            </a:r>
            <a:r>
              <a:rPr lang="es-MX" altLang="es-ES" sz="1600" dirty="0">
                <a:latin typeface="Tahoma" panose="020B0604030504040204" pitchFamily="34" charset="0"/>
              </a:rPr>
              <a:t>   </a:t>
            </a:r>
            <a:r>
              <a:rPr lang="es-MX" altLang="es-ES" sz="1600" b="1" dirty="0">
                <a:latin typeface="Tahoma" panose="020B0604030504040204" pitchFamily="34" charset="0"/>
              </a:rPr>
              <a:t>De la muerte a la vida, de la Ley al Espíritu.</a:t>
            </a:r>
          </a:p>
          <a:p>
            <a:pPr marL="2571750" lvl="5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600" dirty="0">
                <a:latin typeface="Tahoma" panose="020B0604030504040204" pitchFamily="34" charset="0"/>
              </a:rPr>
              <a:t>Adán= muerte; Jesús= Vida</a:t>
            </a:r>
          </a:p>
          <a:p>
            <a:pPr marL="2571750" lvl="5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600" dirty="0">
                <a:latin typeface="Tahoma" panose="020B0604030504040204" pitchFamily="34" charset="0"/>
              </a:rPr>
              <a:t>Ley= conocimiento del mal; Espíritu=Amor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600" b="1" dirty="0">
                <a:latin typeface="Tahoma" panose="020B0604030504040204" pitchFamily="34" charset="0"/>
              </a:rPr>
              <a:t>9, 1 – 11,36</a:t>
            </a:r>
            <a:r>
              <a:rPr lang="es-MX" altLang="es-ES" sz="1600" dirty="0">
                <a:latin typeface="Tahoma" panose="020B0604030504040204" pitchFamily="34" charset="0"/>
              </a:rPr>
              <a:t>  </a:t>
            </a:r>
            <a:r>
              <a:rPr lang="es-MX" altLang="es-ES" sz="1600" b="1" dirty="0">
                <a:latin typeface="Tahoma" panose="020B0604030504040204" pitchFamily="34" charset="0"/>
              </a:rPr>
              <a:t>El Proyecto salvador de Dios se verá en Israel también.</a:t>
            </a:r>
          </a:p>
          <a:p>
            <a:pPr marL="2571750" lvl="5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600" dirty="0">
                <a:latin typeface="Tahoma" panose="020B0604030504040204" pitchFamily="34" charset="0"/>
              </a:rPr>
              <a:t>Dios no los rechaza, Dios es misericordia.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600" b="1" dirty="0">
                <a:latin typeface="Tahoma" panose="020B0604030504040204" pitchFamily="34" charset="0"/>
              </a:rPr>
              <a:t>12,1 – 15,13 Realización completa de la Salvación</a:t>
            </a:r>
          </a:p>
          <a:p>
            <a:pPr marL="2571750" lvl="5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600" dirty="0">
                <a:latin typeface="Tahoma" panose="020B0604030504040204" pitchFamily="34" charset="0"/>
              </a:rPr>
              <a:t>Normas concretas de conducta.</a:t>
            </a:r>
          </a:p>
          <a:p>
            <a:pPr marL="2571750" lvl="5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600" dirty="0">
                <a:latin typeface="Tahoma" panose="020B0604030504040204" pitchFamily="34" charset="0"/>
              </a:rPr>
              <a:t>El amor resume la Ley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600" b="1" dirty="0">
                <a:latin typeface="Tahoma" panose="020B0604030504040204" pitchFamily="34" charset="0"/>
              </a:rPr>
              <a:t>15,14 – 33</a:t>
            </a:r>
            <a:r>
              <a:rPr lang="es-MX" altLang="es-ES" sz="1600" dirty="0">
                <a:latin typeface="Tahoma" panose="020B0604030504040204" pitchFamily="34" charset="0"/>
              </a:rPr>
              <a:t> </a:t>
            </a:r>
            <a:r>
              <a:rPr lang="es-MX" altLang="es-ES" sz="1600" b="1" dirty="0">
                <a:latin typeface="Tahoma" panose="020B0604030504040204" pitchFamily="34" charset="0"/>
              </a:rPr>
              <a:t>Justificación de la carta.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600" b="1" dirty="0">
                <a:latin typeface="Tahoma" panose="020B0604030504040204" pitchFamily="34" charset="0"/>
              </a:rPr>
              <a:t>16,1 - 27 Recomendaciones y saludos.</a:t>
            </a:r>
          </a:p>
          <a:p>
            <a:pPr lvl="1" eaLnBrk="1" hangingPunct="1">
              <a:spcBef>
                <a:spcPct val="50000"/>
              </a:spcBef>
              <a:defRPr/>
            </a:pPr>
            <a:endParaRPr lang="es-MX" altLang="es-ES" sz="1700" dirty="0">
              <a:latin typeface="Tahoma" panose="020B0604030504040204" pitchFamily="34" charset="0"/>
            </a:endParaRP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F0D7AF79-41C1-5C10-BE61-2E7464794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3135"/>
            <a:ext cx="1611984" cy="18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>
            <a:extLst>
              <a:ext uri="{FF2B5EF4-FFF2-40B4-BE49-F238E27FC236}">
                <a16:creationId xmlns:a16="http://schemas.microsoft.com/office/drawing/2014/main" id="{5078F4CF-CEC5-46A0-AD7F-6DB98BF7AB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1316" y="116632"/>
            <a:ext cx="5523012" cy="79208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4500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</a:rPr>
              <a:t>Carta a Filemón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F07DBDC-4E4E-428B-92F6-B05969987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63663"/>
            <a:ext cx="5184775" cy="4840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La Ciudad (Fil 1,1 - 25):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Filemón era de Colosas, ciudad ubicada al este de Éfeso.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Socialmente está estratificada en clases sociales.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Se vive el modo de producción esclavista.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700" b="1" dirty="0">
                <a:latin typeface="Tahoma" panose="020B0604030504040204" pitchFamily="34" charset="0"/>
              </a:rPr>
              <a:t>La </a:t>
            </a:r>
            <a:r>
              <a:rPr lang="es-MX" altLang="es-ES" sz="1800" b="1" dirty="0">
                <a:latin typeface="Tahoma" panose="020B0604030504040204" pitchFamily="34" charset="0"/>
              </a:rPr>
              <a:t>Comunidad: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El proceso de crecimiento de una comunidad de la realidad de cada uno de los miembros.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Las relaciones humanas siempre tienen algo que mejorar.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Filemón es un hombre rico, patrón de Onésimo.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Las relaciones amo-esclavo se siguen dando.</a:t>
            </a:r>
          </a:p>
        </p:txBody>
      </p:sp>
      <p:pic>
        <p:nvPicPr>
          <p:cNvPr id="28676" name="Imagen 2">
            <a:extLst>
              <a:ext uri="{FF2B5EF4-FFF2-40B4-BE49-F238E27FC236}">
                <a16:creationId xmlns:a16="http://schemas.microsoft.com/office/drawing/2014/main" id="{420A5DA4-F696-4A37-9412-4B0CDC2D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381125"/>
            <a:ext cx="2894013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7D540579-F4C3-400E-A4CC-5E3D2042B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765175"/>
            <a:ext cx="4838700" cy="48387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Motivos por los que escribe la carta: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Onésimo huye de su amo.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Está con Pablo su padrino espiritual.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Pablo deja que Filemón solucione a este conflicto.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s-MX" altLang="es-ES" sz="17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Esquema de la carta: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El Tema central es la esclavitud, normal el Imperio, pero contraria al plan salvífico de Dios.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Saludos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Acción de Gracias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Intercesión de Pablo</a:t>
            </a:r>
          </a:p>
          <a:p>
            <a:pPr marL="800100" lvl="1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MX" altLang="es-ES" sz="1700" dirty="0">
                <a:latin typeface="Tahoma" panose="020B0604030504040204" pitchFamily="34" charset="0"/>
              </a:rPr>
              <a:t>Conclusión</a:t>
            </a: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5EF95478-91DA-5DC2-4BA0-4EAD8DBE7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381125"/>
            <a:ext cx="2894013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71155786-FAF9-4B3E-A021-90E2A6040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6000" b="1">
                <a:solidFill>
                  <a:schemeClr val="tx2"/>
                </a:solidFill>
                <a:latin typeface="Viner Hand ITC" panose="03070502030502020203" pitchFamily="66" charset="0"/>
              </a:rPr>
              <a:t>Tema 3</a:t>
            </a:r>
            <a:endParaRPr lang="es-ES" altLang="es-ES" sz="60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30723" name="WordArt 5">
            <a:extLst>
              <a:ext uri="{FF2B5EF4-FFF2-40B4-BE49-F238E27FC236}">
                <a16:creationId xmlns:a16="http://schemas.microsoft.com/office/drawing/2014/main" id="{93CA4BFA-B3D4-4400-9A14-77E732375E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908050"/>
            <a:ext cx="7200900" cy="121443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Las Opciones de Pablo</a:t>
            </a:r>
          </a:p>
        </p:txBody>
      </p:sp>
      <p:sp>
        <p:nvSpPr>
          <p:cNvPr id="30724" name="Rectangle 7">
            <a:extLst>
              <a:ext uri="{FF2B5EF4-FFF2-40B4-BE49-F238E27FC236}">
                <a16:creationId xmlns:a16="http://schemas.microsoft.com/office/drawing/2014/main" id="{8E0E3AB1-D8B8-4809-BF0B-0E4872A10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763" y="2878138"/>
            <a:ext cx="4110037" cy="3540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0015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Pablo durante su vida optó por dos trabajos: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El Misionero que responde a su compromiso de fe.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El Manual para sobrevivir.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30725" name="Imagen 2">
            <a:extLst>
              <a:ext uri="{FF2B5EF4-FFF2-40B4-BE49-F238E27FC236}">
                <a16:creationId xmlns:a16="http://schemas.microsoft.com/office/drawing/2014/main" id="{AA59BB25-DA33-45F4-9034-D0A616AB2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420938"/>
            <a:ext cx="4111625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5A1AE7B-B3C9-4BB3-9896-D8187F256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344488"/>
            <a:ext cx="30019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7000" b="1">
                <a:solidFill>
                  <a:schemeClr val="tx2"/>
                </a:solidFill>
                <a:latin typeface="Viner Hand ITC" panose="03070502030502020203" pitchFamily="66" charset="0"/>
              </a:rPr>
              <a:t>Tema 1</a:t>
            </a:r>
            <a:endParaRPr lang="es-ES" altLang="es-ES" sz="70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13317" name="WordArt 5">
            <a:extLst>
              <a:ext uri="{FF2B5EF4-FFF2-40B4-BE49-F238E27FC236}">
                <a16:creationId xmlns:a16="http://schemas.microsoft.com/office/drawing/2014/main" id="{C265477C-C585-4A52-901E-F8EC53EF4B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5656" y="1082367"/>
            <a:ext cx="5760690" cy="914400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5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La Vida de Pablo</a:t>
            </a:r>
          </a:p>
        </p:txBody>
      </p:sp>
      <p:pic>
        <p:nvPicPr>
          <p:cNvPr id="4100" name="Imagen 2">
            <a:extLst>
              <a:ext uri="{FF2B5EF4-FFF2-40B4-BE49-F238E27FC236}">
                <a16:creationId xmlns:a16="http://schemas.microsoft.com/office/drawing/2014/main" id="{5C91E08D-58F5-4C1A-B331-9F7621E4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157413"/>
            <a:ext cx="4535488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>
            <a:extLst>
              <a:ext uri="{FF2B5EF4-FFF2-40B4-BE49-F238E27FC236}">
                <a16:creationId xmlns:a16="http://schemas.microsoft.com/office/drawing/2014/main" id="{38D1175F-4F14-4CCA-905E-95342F0096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41425" y="0"/>
            <a:ext cx="6661150" cy="842963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5000" kern="10" dirty="0"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Visión cultural del trabajo</a:t>
            </a:r>
          </a:p>
        </p:txBody>
      </p:sp>
      <p:sp>
        <p:nvSpPr>
          <p:cNvPr id="31747" name="Rectangle 6">
            <a:extLst>
              <a:ext uri="{FF2B5EF4-FFF2-40B4-BE49-F238E27FC236}">
                <a16:creationId xmlns:a16="http://schemas.microsoft.com/office/drawing/2014/main" id="{B883C57A-2A57-421E-8EF2-04A0DE69C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908050"/>
            <a:ext cx="5322887" cy="6464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Sociedad judía: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ideal de trabajo era contratar personas que trabajen por ellos.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la clase alta eran mal vistos casi todos los trabajos manuales: trabajar con animales, en la tierra o donde se manche-contamine les hacía impuros.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Sociedad griega: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ideal era una vida intelectual y ser sustentados por la comunidad.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trabajar con las manos era visto como un trabajo de esclavos e impropio de un intelectual libre.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400" dirty="0"/>
          </a:p>
        </p:txBody>
      </p:sp>
      <p:pic>
        <p:nvPicPr>
          <p:cNvPr id="31748" name="Imagen 2">
            <a:extLst>
              <a:ext uri="{FF2B5EF4-FFF2-40B4-BE49-F238E27FC236}">
                <a16:creationId xmlns:a16="http://schemas.microsoft.com/office/drawing/2014/main" id="{96006314-4736-44B4-9E00-14BF3A7B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844675"/>
            <a:ext cx="331152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>
            <a:extLst>
              <a:ext uri="{FF2B5EF4-FFF2-40B4-BE49-F238E27FC236}">
                <a16:creationId xmlns:a16="http://schemas.microsoft.com/office/drawing/2014/main" id="{7BF11E4C-6519-47BD-B010-9CC6602D1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3" y="4451350"/>
            <a:ext cx="6154737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Sociedad romana: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romanos son los conquistadores, ellos son los libres.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trabajaban en talleres, oficios o el campo, ese es trabajo para los esclavos.</a:t>
            </a:r>
          </a:p>
        </p:txBody>
      </p:sp>
      <p:pic>
        <p:nvPicPr>
          <p:cNvPr id="32771" name="Imagen 2">
            <a:extLst>
              <a:ext uri="{FF2B5EF4-FFF2-40B4-BE49-F238E27FC236}">
                <a16:creationId xmlns:a16="http://schemas.microsoft.com/office/drawing/2014/main" id="{E02631C2-AD11-4C15-8B28-2F2D75ABB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282575"/>
            <a:ext cx="5938837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Imagen 2">
            <a:extLst>
              <a:ext uri="{FF2B5EF4-FFF2-40B4-BE49-F238E27FC236}">
                <a16:creationId xmlns:a16="http://schemas.microsoft.com/office/drawing/2014/main" id="{7ABBFDDB-47F4-4CEB-87A6-C958FA93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61" y="2636912"/>
            <a:ext cx="2841625" cy="350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2531064A-3773-4320-BE8E-60A134CCE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876300"/>
            <a:ext cx="6015037" cy="54168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Oficio familiar: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oficio de la familia era fabricar tiendas de campaña y otros objetos de cuero. Pablo lo aprendió a los trece años.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¿Y el estudio?: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 a Jerusalén, estudió en la mejor escuela </a:t>
            </a:r>
            <a:r>
              <a:rPr lang="es-ES" altLang="es-E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Gamaliel.Como</a:t>
            </a:r>
            <a:r>
              <a:rPr lang="es-ES" alt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filósofo, predicador o profesor se ganaba buen dinero y eran muy acogidos por familias pudientes.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¿Nueva clase social: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Perdió a sus familiares, amigos y clientes.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 enviado como misionero a  las comunidades pobres.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Pablo opta por ser: pobre, sencillo y trabajar manualmente.</a:t>
            </a:r>
            <a:endParaRPr lang="es-ES" altLang="es-ES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4120AF-CE13-4336-9EBC-19C30CD4CF29}"/>
              </a:ext>
            </a:extLst>
          </p:cNvPr>
          <p:cNvSpPr txBox="1"/>
          <p:nvPr/>
        </p:nvSpPr>
        <p:spPr>
          <a:xfrm>
            <a:off x="1543537" y="255973"/>
            <a:ext cx="60150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500" kern="10" dirty="0"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Nueva situación de Pablo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4">
            <a:extLst>
              <a:ext uri="{FF2B5EF4-FFF2-40B4-BE49-F238E27FC236}">
                <a16:creationId xmlns:a16="http://schemas.microsoft.com/office/drawing/2014/main" id="{C46F761C-979C-40FD-A3A7-E71B8B9E49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116631"/>
            <a:ext cx="7344419" cy="935881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5000" b="1" kern="10" dirty="0"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Pablo, un ejemplo a imitar</a:t>
            </a:r>
          </a:p>
        </p:txBody>
      </p:sp>
      <p:pic>
        <p:nvPicPr>
          <p:cNvPr id="34819" name="Imagen 2">
            <a:extLst>
              <a:ext uri="{FF2B5EF4-FFF2-40B4-BE49-F238E27FC236}">
                <a16:creationId xmlns:a16="http://schemas.microsoft.com/office/drawing/2014/main" id="{5E10E6EA-7D34-49EF-A991-CB688327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773238"/>
            <a:ext cx="3403600" cy="42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00C59C6C-E59B-47C0-81B6-33708F2B8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1052513"/>
            <a:ext cx="4794250" cy="54625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opción de Pablo: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Eligió trabajar con las propias manos.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E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Descubre el valor del trabajo y la dignidad de la persona.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E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Anuncia gratis el Evangelio, porque no quería depender de las comunidades.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E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¿Pobre entre los pobres: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opción fue radical: Abandonar todo por amor a Cristo.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E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Vive de su trabajo.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E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Demuestra que la religión forma parte de la vida de los trabajadores y esclavos.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4">
            <a:extLst>
              <a:ext uri="{FF2B5EF4-FFF2-40B4-BE49-F238E27FC236}">
                <a16:creationId xmlns:a16="http://schemas.microsoft.com/office/drawing/2014/main" id="{B7ECD9FB-FB6E-4EFB-81D8-18F6C48341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244475"/>
            <a:ext cx="6911975" cy="93503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s-ES" sz="5000" b="1" kern="10" dirty="0"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 Pablo, un ejemplo a imitar</a:t>
            </a:r>
          </a:p>
          <a:p>
            <a:pPr algn="ctr">
              <a:defRPr/>
            </a:pPr>
            <a:endParaRPr lang="es-ES" sz="5000" b="1" kern="10" dirty="0">
              <a:solidFill>
                <a:srgbClr val="8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empus Sans ITC" panose="04020404030D07020202" pitchFamily="82" charset="0"/>
              <a:cs typeface="Times New Roman" panose="02020603050405020304" pitchFamily="18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99403F-3B40-4ACC-8629-11A1CC1C1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060575"/>
            <a:ext cx="4794250" cy="41703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Comunidades Solidarias: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Pablo es solidario con los esclavos y marginados.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E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 el camino que deben seguir sus comunidades y todos los cristianos.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E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 enseñó a reconocernos hermanos, aceptándonos mutuamente.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E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 demostró que se puede vivir con alegría y esperanza.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E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844" name="Imagen 2">
            <a:extLst>
              <a:ext uri="{FF2B5EF4-FFF2-40B4-BE49-F238E27FC236}">
                <a16:creationId xmlns:a16="http://schemas.microsoft.com/office/drawing/2014/main" id="{7CA7C5AD-135D-4DEA-AFB5-0B95C6172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26765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>
            <a:extLst>
              <a:ext uri="{FF2B5EF4-FFF2-40B4-BE49-F238E27FC236}">
                <a16:creationId xmlns:a16="http://schemas.microsoft.com/office/drawing/2014/main" id="{0431A31D-79DE-40AB-B140-3D032556AD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4114800"/>
            <a:ext cx="3886200" cy="1219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s-E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El Señor nos bendiga</a:t>
            </a: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4B502AC5-0305-4941-B65E-6DF640DAA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667000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C" altLang="es-ES" sz="4000">
                <a:latin typeface="Tahoma" panose="020B0604030504040204" pitchFamily="34" charset="0"/>
              </a:rPr>
              <a:t>¡Hasta la próxima!</a:t>
            </a:r>
            <a:endParaRPr lang="es-ES" altLang="es-ES" sz="4000">
              <a:latin typeface="Tahoma" panose="020B0604030504040204" pitchFamily="34" charset="0"/>
            </a:endParaRPr>
          </a:p>
        </p:txBody>
      </p:sp>
      <p:pic>
        <p:nvPicPr>
          <p:cNvPr id="36868" name="Imagen 2">
            <a:extLst>
              <a:ext uri="{FF2B5EF4-FFF2-40B4-BE49-F238E27FC236}">
                <a16:creationId xmlns:a16="http://schemas.microsoft.com/office/drawing/2014/main" id="{A0648E52-F9D0-46FD-B26A-D5DCAA0A6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903288"/>
            <a:ext cx="3754437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id="{3A7ED9D6-1457-4124-ABD6-158268380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738" y="2351088"/>
            <a:ext cx="22320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b="1">
                <a:latin typeface="Tahoma" panose="020B0604030504040204" pitchFamily="34" charset="0"/>
              </a:rPr>
              <a:t>Fuentes  internas</a:t>
            </a:r>
            <a:endParaRPr lang="es-ES" altLang="es-ES" b="1">
              <a:latin typeface="Tahoma" panose="020B0604030504040204" pitchFamily="34" charset="0"/>
            </a:endParaRPr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C58FCF56-544C-415E-8C49-DA63861E3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738" y="4652963"/>
            <a:ext cx="27352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b="1">
                <a:latin typeface="Tahoma" panose="020B0604030504040204" pitchFamily="34" charset="0"/>
              </a:rPr>
              <a:t>Fuentes externas</a:t>
            </a:r>
            <a:endParaRPr lang="es-ES" altLang="es-ES" b="1">
              <a:latin typeface="Tahoma" panose="020B0604030504040204" pitchFamily="34" charset="0"/>
            </a:endParaRPr>
          </a:p>
        </p:txBody>
      </p:sp>
      <p:sp>
        <p:nvSpPr>
          <p:cNvPr id="5124" name="AutoShape 7">
            <a:extLst>
              <a:ext uri="{FF2B5EF4-FFF2-40B4-BE49-F238E27FC236}">
                <a16:creationId xmlns:a16="http://schemas.microsoft.com/office/drawing/2014/main" id="{15E54991-2E82-4260-8528-C568D3DFF7DC}"/>
              </a:ext>
            </a:extLst>
          </p:cNvPr>
          <p:cNvSpPr>
            <a:spLocks/>
          </p:cNvSpPr>
          <p:nvPr/>
        </p:nvSpPr>
        <p:spPr bwMode="auto">
          <a:xfrm>
            <a:off x="5364163" y="1633538"/>
            <a:ext cx="215900" cy="1871662"/>
          </a:xfrm>
          <a:prstGeom prst="leftBrace">
            <a:avLst>
              <a:gd name="adj1" fmla="val 722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5125" name="AutoShape 8">
            <a:extLst>
              <a:ext uri="{FF2B5EF4-FFF2-40B4-BE49-F238E27FC236}">
                <a16:creationId xmlns:a16="http://schemas.microsoft.com/office/drawing/2014/main" id="{632D8749-D50A-416C-B46B-E255DDC6D0C7}"/>
              </a:ext>
            </a:extLst>
          </p:cNvPr>
          <p:cNvSpPr>
            <a:spLocks/>
          </p:cNvSpPr>
          <p:nvPr/>
        </p:nvSpPr>
        <p:spPr bwMode="auto">
          <a:xfrm>
            <a:off x="5364163" y="4249738"/>
            <a:ext cx="215900" cy="1873250"/>
          </a:xfrm>
          <a:prstGeom prst="leftBrace">
            <a:avLst>
              <a:gd name="adj1" fmla="val 723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5126" name="Text Box 9">
            <a:extLst>
              <a:ext uri="{FF2B5EF4-FFF2-40B4-BE49-F238E27FC236}">
                <a16:creationId xmlns:a16="http://schemas.microsoft.com/office/drawing/2014/main" id="{BBE8D0AB-F2FF-44F7-9FBB-B1938C8D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716088"/>
            <a:ext cx="31242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MX" altLang="es-ES" sz="3000">
                <a:latin typeface="Tahoma" panose="020B0604030504040204" pitchFamily="34" charset="0"/>
              </a:rPr>
              <a:t>Cartas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MX" altLang="es-ES" sz="3000">
                <a:latin typeface="Tahoma" panose="020B0604030504040204" pitchFamily="34" charset="0"/>
              </a:rPr>
              <a:t>Hechos de los Apóstoles </a:t>
            </a:r>
            <a:endParaRPr lang="es-ES" altLang="es-ES" sz="3000">
              <a:latin typeface="Tahoma" panose="020B0604030504040204" pitchFamily="34" charset="0"/>
            </a:endParaRPr>
          </a:p>
        </p:txBody>
      </p:sp>
      <p:sp>
        <p:nvSpPr>
          <p:cNvPr id="5127" name="Text Box 10">
            <a:extLst>
              <a:ext uri="{FF2B5EF4-FFF2-40B4-BE49-F238E27FC236}">
                <a16:creationId xmlns:a16="http://schemas.microsoft.com/office/drawing/2014/main" id="{5C6459DA-E98E-48B5-B1C2-6E3F499EE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448175"/>
            <a:ext cx="31242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3000">
                <a:latin typeface="Tahoma" panose="020B0604030504040204" pitchFamily="34" charset="0"/>
              </a:rPr>
              <a:t>Los escritos  de  y sobre su época.</a:t>
            </a:r>
            <a:endParaRPr lang="es-ES" altLang="es-ES" sz="3000">
              <a:latin typeface="Tahoma" panose="020B0604030504040204" pitchFamily="34" charset="0"/>
            </a:endParaRPr>
          </a:p>
        </p:txBody>
      </p:sp>
      <p:pic>
        <p:nvPicPr>
          <p:cNvPr id="5128" name="Imagen 2">
            <a:extLst>
              <a:ext uri="{FF2B5EF4-FFF2-40B4-BE49-F238E27FC236}">
                <a16:creationId xmlns:a16="http://schemas.microsoft.com/office/drawing/2014/main" id="{D3B80C8A-3C59-4CA1-A64E-E87774D14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993900"/>
            <a:ext cx="2789237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>
            <a:extLst>
              <a:ext uri="{FF2B5EF4-FFF2-40B4-BE49-F238E27FC236}">
                <a16:creationId xmlns:a16="http://schemas.microsoft.com/office/drawing/2014/main" id="{676C6458-EE5C-44D4-99FA-0FABB08EE2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27795" y="332656"/>
            <a:ext cx="5688409" cy="792386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60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Judío practicante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52F4BF5B-2896-4EA4-8A0A-61CB27BA2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1628775"/>
            <a:ext cx="5556250" cy="5094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Nacionalidad: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Sus padres eran judíos y migraron a la provincia romana de Cilicia.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Lograron cierta influencia social y económica.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Obtuvieron la ciudadanía romana.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Saulo nació ciudadano romano con el nombre de Paulo. </a:t>
            </a:r>
            <a:endParaRPr lang="es-ES" altLang="es-ES" sz="18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Educación: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En la escuela adjunta a la </a:t>
            </a:r>
            <a:r>
              <a:rPr lang="es-MX" altLang="es-ES" sz="1800" b="1" dirty="0">
                <a:latin typeface="Tahoma" panose="020B0604030504040204" pitchFamily="34" charset="0"/>
              </a:rPr>
              <a:t>sinagoga</a:t>
            </a:r>
            <a:r>
              <a:rPr lang="es-MX" altLang="es-ES" sz="1800" dirty="0">
                <a:latin typeface="Tahoma" panose="020B0604030504040204" pitchFamily="34" charset="0"/>
              </a:rPr>
              <a:t> aprendió: a leer y escribir; conoció las tradiciones de su pueblo; memorizó los salmos y oraciones. (pregunta y respuesta).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En la escuela de Gamaliel estudió: Sagrada Escritura.</a:t>
            </a:r>
            <a:endParaRPr lang="es-ES" altLang="es-ES" sz="1800" dirty="0">
              <a:latin typeface="Tahoma" panose="020B0604030504040204" pitchFamily="34" charset="0"/>
            </a:endParaRPr>
          </a:p>
        </p:txBody>
      </p:sp>
      <p:pic>
        <p:nvPicPr>
          <p:cNvPr id="6148" name="Imagen 2">
            <a:extLst>
              <a:ext uri="{FF2B5EF4-FFF2-40B4-BE49-F238E27FC236}">
                <a16:creationId xmlns:a16="http://schemas.microsoft.com/office/drawing/2014/main" id="{2827EE10-CCDE-4602-9857-EE3A7D285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330450"/>
            <a:ext cx="2717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>
            <a:extLst>
              <a:ext uri="{FF2B5EF4-FFF2-40B4-BE49-F238E27FC236}">
                <a16:creationId xmlns:a16="http://schemas.microsoft.com/office/drawing/2014/main" id="{91021B17-1918-4F4F-B144-5351495BDA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27795" y="332656"/>
            <a:ext cx="5688409" cy="792386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60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Judío practicante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90B6529C-0445-499B-A0F0-3CADEA994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38" y="1700213"/>
            <a:ext cx="5292725" cy="44021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Su práctica: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Pablo, hombre religioso.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Miembro de los fariseos.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Se esforzaba por cumplir las leyes y tradiciones. 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Perseguidor de todos los que no estuvieran de acuerdo con el judaísmo.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Crisis: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 err="1">
                <a:latin typeface="Tahoma" panose="020B0604030504040204" pitchFamily="34" charset="0"/>
              </a:rPr>
              <a:t>Estéban</a:t>
            </a:r>
            <a:r>
              <a:rPr lang="es-MX" altLang="es-ES" sz="1800" dirty="0">
                <a:latin typeface="Tahoma" panose="020B0604030504040204" pitchFamily="34" charset="0"/>
              </a:rPr>
              <a:t>, primer discípulo mártir.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Esta muerte hace reflexionar a Pablo.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Cuestiona sus creencias y prácticas religiosas.</a:t>
            </a:r>
            <a:endParaRPr lang="es-ES" altLang="es-ES" sz="1800" dirty="0">
              <a:latin typeface="Tahoma" panose="020B0604030504040204" pitchFamily="34" charset="0"/>
            </a:endParaRPr>
          </a:p>
        </p:txBody>
      </p:sp>
      <p:pic>
        <p:nvPicPr>
          <p:cNvPr id="7172" name="Imagen 4">
            <a:extLst>
              <a:ext uri="{FF2B5EF4-FFF2-40B4-BE49-F238E27FC236}">
                <a16:creationId xmlns:a16="http://schemas.microsoft.com/office/drawing/2014/main" id="{F8C126E8-DF8E-4DB3-8E96-C8FBFA11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420938"/>
            <a:ext cx="31099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>
            <a:extLst>
              <a:ext uri="{FF2B5EF4-FFF2-40B4-BE49-F238E27FC236}">
                <a16:creationId xmlns:a16="http://schemas.microsoft.com/office/drawing/2014/main" id="{5DD49D47-034C-44D7-91E2-CF05BC96FC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9592" y="260648"/>
            <a:ext cx="7020272" cy="932433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60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</a:rPr>
              <a:t>Convertido fervoroso</a:t>
            </a:r>
          </a:p>
        </p:txBody>
      </p:sp>
      <p:pic>
        <p:nvPicPr>
          <p:cNvPr id="8195" name="Imagen 2">
            <a:extLst>
              <a:ext uri="{FF2B5EF4-FFF2-40B4-BE49-F238E27FC236}">
                <a16:creationId xmlns:a16="http://schemas.microsoft.com/office/drawing/2014/main" id="{47470196-775F-4C36-8F99-9FC4D8BF8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89138"/>
            <a:ext cx="34115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49243C2A-B544-4996-B178-134BBE08A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538288"/>
            <a:ext cx="5184775" cy="44021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Cambio radical: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Pablo, se consideraba justo.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En Damasco, lo encontramos diferente.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Ya no persigue a los seguidores de Jesús.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Predica y visita a los grupos de cristianos que antes perseguía.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Encuentro con Cristo: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Espiritual verdadero y profundo.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Es elegido y enviado a predicar el Evangelio.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El centro de su espiritualidad es Cristo Resucitado.</a:t>
            </a:r>
            <a:endParaRPr lang="es-ES" altLang="es-ES" sz="1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>
            <a:extLst>
              <a:ext uri="{FF2B5EF4-FFF2-40B4-BE49-F238E27FC236}">
                <a16:creationId xmlns:a16="http://schemas.microsoft.com/office/drawing/2014/main" id="{C581182C-B7A4-469D-877B-342A12A3EF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9592" y="12357"/>
            <a:ext cx="7020272" cy="932433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60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</a:rPr>
              <a:t>Convertido fervoroso</a:t>
            </a:r>
          </a:p>
        </p:txBody>
      </p:sp>
      <p:pic>
        <p:nvPicPr>
          <p:cNvPr id="9219" name="Imagen 2">
            <a:extLst>
              <a:ext uri="{FF2B5EF4-FFF2-40B4-BE49-F238E27FC236}">
                <a16:creationId xmlns:a16="http://schemas.microsoft.com/office/drawing/2014/main" id="{C5EEC2C6-B38E-4FD3-8BE1-FD39A463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89138"/>
            <a:ext cx="34115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0F4B3700-16F4-4EED-B607-B88044DAE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8900"/>
            <a:ext cx="5327650" cy="551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Gratuidad: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Dios toma la iniciativa y por gratuidad justifica (ama y salva) a Pablo.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Dios lo llama por su nombre (vocación); lo envía (misión) y lo anima continuamente.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Este derroche de amor transforma a Pablo.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Vivir en comunidad: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Pablo deja su pasado judío atrás.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Aprende a vivir en comunidad al estilo de Jesús.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En Damasco lo reciben como un miembro de la Iglesia/ Comunidad (bautismo); se deja guiar por el Espíritu de Jesucristo (imposición de manos).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Pablo se convierte en predicador y misionero.</a:t>
            </a:r>
            <a:endParaRPr lang="es-ES" altLang="es-ES" sz="1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>
            <a:extLst>
              <a:ext uri="{FF2B5EF4-FFF2-40B4-BE49-F238E27FC236}">
                <a16:creationId xmlns:a16="http://schemas.microsoft.com/office/drawing/2014/main" id="{DD427A3F-3725-419C-BD24-803037365C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686" y="179499"/>
            <a:ext cx="6768628" cy="914176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60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Misionero Itinerante</a:t>
            </a:r>
          </a:p>
        </p:txBody>
      </p:sp>
      <p:pic>
        <p:nvPicPr>
          <p:cNvPr id="10243" name="Imagen 2">
            <a:extLst>
              <a:ext uri="{FF2B5EF4-FFF2-40B4-BE49-F238E27FC236}">
                <a16:creationId xmlns:a16="http://schemas.microsoft.com/office/drawing/2014/main" id="{4D57F953-8311-43ED-826D-D4A502D1D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133600"/>
            <a:ext cx="300672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501C6CB8-2B7F-4D90-9358-592429266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773238"/>
            <a:ext cx="5040313" cy="4400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Evangelio universal: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dirty="0">
                <a:latin typeface="Tahoma" panose="020B0604030504040204" pitchFamily="34" charset="0"/>
              </a:rPr>
              <a:t>Pablo, aproximadamente a los 28 años recibe de la comunidad de Antioquía de Siria la misión de predicar el Evangelio.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MX" altLang="es-ES" sz="2200" b="1" dirty="0">
                <a:latin typeface="Tahoma" panose="020B0604030504040204" pitchFamily="34" charset="0"/>
              </a:rPr>
              <a:t>Conflictos: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Con la Cultura judía: </a:t>
            </a:r>
            <a:r>
              <a:rPr lang="es-MX" altLang="es-ES" sz="1800" dirty="0">
                <a:latin typeface="Tahoma" panose="020B0604030504040204" pitchFamily="34" charset="0"/>
              </a:rPr>
              <a:t>El Evangelio es ofrecido a los no judíos y para los conservadores deben circuncidarse y cumplir con la Ley de Moisés. 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MX" altLang="es-ES" sz="1800" b="1" dirty="0">
                <a:latin typeface="Tahoma" panose="020B0604030504040204" pitchFamily="34" charset="0"/>
              </a:rPr>
              <a:t>Culturas diversas del Imperio: </a:t>
            </a:r>
            <a:r>
              <a:rPr lang="es-MX" altLang="es-ES" sz="1800" dirty="0">
                <a:latin typeface="Tahoma" panose="020B0604030504040204" pitchFamily="34" charset="0"/>
              </a:rPr>
              <a:t>Pablo es radical en cuanto a las prácticas y creencias de estos pueblos, pero sabe reconciliarse y vivir en armonía.</a:t>
            </a:r>
            <a:endParaRPr lang="es-ES" altLang="es-ES" sz="1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2588</Words>
  <Application>Microsoft Office PowerPoint</Application>
  <PresentationFormat>Presentación en pantalla (4:3)</PresentationFormat>
  <Paragraphs>337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5" baseType="lpstr">
      <vt:lpstr>Arial</vt:lpstr>
      <vt:lpstr>Arial Black</vt:lpstr>
      <vt:lpstr>High Tower Text</vt:lpstr>
      <vt:lpstr>Matura MT Script Capitals</vt:lpstr>
      <vt:lpstr>Tahoma</vt:lpstr>
      <vt:lpstr>Tempus Sans ITC</vt:lpstr>
      <vt:lpstr>Times New Roman</vt:lpstr>
      <vt:lpstr>Viner Hand ITC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ALBO</dc:creator>
  <cp:lastModifiedBy>Lauren Fernández</cp:lastModifiedBy>
  <cp:revision>110</cp:revision>
  <dcterms:created xsi:type="dcterms:W3CDTF">2007-07-22T16:17:14Z</dcterms:created>
  <dcterms:modified xsi:type="dcterms:W3CDTF">2022-06-20T21:40:12Z</dcterms:modified>
</cp:coreProperties>
</file>