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60" r:id="rId7"/>
    <p:sldId id="263" r:id="rId8"/>
    <p:sldId id="306" r:id="rId9"/>
    <p:sldId id="305" r:id="rId10"/>
    <p:sldId id="297" r:id="rId11"/>
    <p:sldId id="307" r:id="rId12"/>
    <p:sldId id="314" r:id="rId13"/>
    <p:sldId id="298" r:id="rId14"/>
    <p:sldId id="308" r:id="rId15"/>
    <p:sldId id="315" r:id="rId16"/>
    <p:sldId id="303" r:id="rId17"/>
    <p:sldId id="311" r:id="rId18"/>
    <p:sldId id="316" r:id="rId19"/>
    <p:sldId id="302" r:id="rId20"/>
    <p:sldId id="313" r:id="rId21"/>
    <p:sldId id="317" r:id="rId22"/>
    <p:sldId id="301" r:id="rId23"/>
    <p:sldId id="309" r:id="rId24"/>
    <p:sldId id="318" r:id="rId25"/>
    <p:sldId id="300" r:id="rId26"/>
    <p:sldId id="312" r:id="rId27"/>
    <p:sldId id="319" r:id="rId28"/>
    <p:sldId id="299" r:id="rId29"/>
    <p:sldId id="321" r:id="rId30"/>
    <p:sldId id="320" r:id="rId31"/>
    <p:sldId id="279" r:id="rId32"/>
    <p:sldId id="280" r:id="rId33"/>
    <p:sldId id="281" r:id="rId34"/>
    <p:sldId id="282" r:id="rId35"/>
    <p:sldId id="296" r:id="rId36"/>
    <p:sldId id="283" r:id="rId37"/>
    <p:sldId id="284" r:id="rId38"/>
    <p:sldId id="285" r:id="rId39"/>
    <p:sldId id="286" r:id="rId40"/>
    <p:sldId id="287" r:id="rId41"/>
    <p:sldId id="295" r:id="rId42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D800"/>
    <a:srgbClr val="CC00FF"/>
    <a:srgbClr val="000099"/>
    <a:srgbClr val="009900"/>
    <a:srgbClr val="33CC33"/>
    <a:srgbClr val="FF91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17" autoAdjust="0"/>
    <p:restoredTop sz="94693" autoAdjust="0"/>
  </p:normalViewPr>
  <p:slideViewPr>
    <p:cSldViewPr>
      <p:cViewPr varScale="1">
        <p:scale>
          <a:sx n="80" d="100"/>
          <a:sy n="80" d="100"/>
        </p:scale>
        <p:origin x="46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51E6F-B3D2-40ED-A55C-D514A4266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FA7587-7A20-41BE-A15A-1103E083F8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F384A4-81DA-4E21-9CC1-5D3D4F9B83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99B75-9B09-41AD-9AE1-5F868736F6A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8906698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483B7F-5847-494E-BAD4-DBF75F7EFA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6829D9-C8A2-4763-B2A3-AB54521735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8F1567-8F8A-41ED-887F-701F19BDF4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4F371-D64E-4935-A05E-6435DE1EB10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84442455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4110C0-B65F-49FD-B851-930CF33F5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D735E2-E7AA-450E-A49F-302F3143D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EE5D1C-4E8B-46E2-AA2E-13BBDB53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6B6B2-8409-4AE6-8BC4-23F90829B58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2368695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63B233-4D03-4F8A-8881-B8D2C7D0C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2950A4-C30F-44D6-AF7E-3FD6FC7540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284605-745B-4BB6-B8E6-D600242F03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E0FD2-6BC2-4190-A8F3-610E20907EE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4300695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1F22FA-C4A1-4B18-B44E-8B9D68123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F000FE-AD31-4861-B26E-08B5CA3C48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123BF8-3D48-4711-9981-A85D7DFFE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320DA-CC45-4F39-8AAF-B84F9E2CE16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4812959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825A5-A78A-4CD1-8C7A-C9BE888AA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9E4EC-0FED-43DE-B288-8F689D98E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5733B4-5976-474C-B052-5CC525E192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A808C-5978-4BD4-B915-87B6F48833E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15560390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ABF1F4-ED73-49B2-BC7C-77FEFE488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CE499A-FC3A-4749-8D88-CF8CD33F4F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DD66A9-0C49-4E97-B574-FD230B7411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C943F-0B06-4447-82B3-F1619522F51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58411749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399652-782B-43A9-BC3A-1A29D7537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D15701D-B259-4F92-B1E6-F614246F4F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1CA83F-3F1A-425F-A98F-0C0EBA2898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8F8D5-ED59-4690-859E-F9146A5DB5F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0849308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5CF9FD-1D90-422F-B6B0-942408A53F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4A264B-1786-4B45-90E0-389C1AC1C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EC1405-5A2C-4399-8F19-9D4F1E3B7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A65BF-5F61-4C95-AFFD-236F0F4FC00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84683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D9D256-81C3-414C-9A39-1B1462C3C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61DC1D-E4EE-48F3-A035-A467D6D85B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07AAD-F590-48C7-8BB8-A7095C6902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72F4-7954-4082-A395-8169AEB8F39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83367315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BB7A34-B7CE-4460-A311-2285BCA8A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FC96B6-435D-40AB-A99D-EBA0E209B1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7069B-46F1-4B36-A2D3-AEA6955D3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F177D-7052-4CCF-815B-5E0DE6BF262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92907023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7C0081-C4C0-4B32-B648-BEA9E3C6E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9EAEE7-3CE4-4802-BBA7-8CB4D1C99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C4BBDDA-4467-4A73-88B9-22E46E1EA3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A2FE687-5EF8-43D6-BDE3-2232032358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CABA3AD-AD29-4BA4-989B-6AD3AE5D78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198C82A-8E51-46DF-B56D-893B0E52178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>
            <a:extLst>
              <a:ext uri="{FF2B5EF4-FFF2-40B4-BE49-F238E27FC236}">
                <a16:creationId xmlns:a16="http://schemas.microsoft.com/office/drawing/2014/main" id="{B96F0EF1-EF82-490C-B5DF-59D5B96A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144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4800" b="1">
                <a:solidFill>
                  <a:schemeClr val="tx2"/>
                </a:solidFill>
                <a:latin typeface="Tempus Sans ITC" panose="04020404030007020202" pitchFamily="82" charset="0"/>
              </a:rPr>
              <a:t>Hechos y Personajes del</a:t>
            </a:r>
            <a:endParaRPr lang="es-ES" altLang="es-ES" sz="4800" b="1">
              <a:solidFill>
                <a:schemeClr val="tx2"/>
              </a:solidFill>
              <a:latin typeface="Tempus Sans ITC" panose="04020404030007020202" pitchFamily="82" charset="0"/>
            </a:endParaRPr>
          </a:p>
        </p:txBody>
      </p:sp>
      <p:sp>
        <p:nvSpPr>
          <p:cNvPr id="2051" name="WordArt 6">
            <a:extLst>
              <a:ext uri="{FF2B5EF4-FFF2-40B4-BE49-F238E27FC236}">
                <a16:creationId xmlns:a16="http://schemas.microsoft.com/office/drawing/2014/main" id="{6EA01EED-C0AD-44DA-8187-04325BA504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3124200"/>
            <a:ext cx="32004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atura MT Script Capitals" panose="03020802060602070202" pitchFamily="66" charset="0"/>
              </a:rPr>
              <a:t>Antiguo 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atura MT Script Capitals" panose="03020802060602070202" pitchFamily="66" charset="0"/>
              </a:rPr>
              <a:t>Testamento</a:t>
            </a:r>
          </a:p>
        </p:txBody>
      </p:sp>
      <p:pic>
        <p:nvPicPr>
          <p:cNvPr id="2052" name="Imagen 2">
            <a:extLst>
              <a:ext uri="{FF2B5EF4-FFF2-40B4-BE49-F238E27FC236}">
                <a16:creationId xmlns:a16="http://schemas.microsoft.com/office/drawing/2014/main" id="{5BBB54D6-A25E-41CD-9C17-CF5C5217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800100"/>
            <a:ext cx="34321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EE9079D4-580B-497F-95B9-B49ABDB9A9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LOS  ESCLAVOS</a:t>
            </a:r>
          </a:p>
        </p:txBody>
      </p:sp>
      <p:sp>
        <p:nvSpPr>
          <p:cNvPr id="11267" name="CuadroTexto 3">
            <a:extLst>
              <a:ext uri="{FF2B5EF4-FFF2-40B4-BE49-F238E27FC236}">
                <a16:creationId xmlns:a16="http://schemas.microsoft.com/office/drawing/2014/main" id="{9B36AC66-243E-4DE7-A902-9A5F297F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2ª Etapa</a:t>
            </a:r>
          </a:p>
        </p:txBody>
      </p:sp>
      <p:pic>
        <p:nvPicPr>
          <p:cNvPr id="11268" name="Imagen 4">
            <a:extLst>
              <a:ext uri="{FF2B5EF4-FFF2-40B4-BE49-F238E27FC236}">
                <a16:creationId xmlns:a16="http://schemas.microsoft.com/office/drawing/2014/main" id="{7667118E-9E20-476C-B9BF-E9CA01C1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506538"/>
            <a:ext cx="47466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CDB50ED-3CCC-446A-BC71-380B97517611}"/>
              </a:ext>
            </a:extLst>
          </p:cNvPr>
          <p:cNvSpPr/>
          <p:nvPr/>
        </p:nvSpPr>
        <p:spPr>
          <a:xfrm>
            <a:off x="231775" y="115888"/>
            <a:ext cx="4503738" cy="66018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Fecha: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   1600 - 1250 a. C.</a:t>
            </a:r>
          </a:p>
          <a:p>
            <a:pPr eaLnBrk="1" hangingPunct="1">
              <a:defRPr/>
            </a:pPr>
            <a:endParaRPr lang="es-ES" sz="12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Protagonistas: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	1. </a:t>
            </a:r>
            <a:r>
              <a:rPr lang="es-ES" sz="2100" dirty="0" err="1">
                <a:latin typeface="+mj-lt"/>
              </a:rPr>
              <a:t>Sifrá</a:t>
            </a:r>
            <a:endParaRPr lang="es-ES" sz="2100" dirty="0">
              <a:latin typeface="+mj-lt"/>
            </a:endParaRP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	2. Púa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	3. Faraón</a:t>
            </a:r>
          </a:p>
          <a:p>
            <a:pPr eaLnBrk="1" hangingPunct="1">
              <a:defRPr/>
            </a:pPr>
            <a:endParaRPr lang="es-ES" sz="12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Lugar: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   Orillas del Río Nilo.</a:t>
            </a:r>
          </a:p>
          <a:p>
            <a:pPr eaLnBrk="1" hangingPunct="1">
              <a:defRPr/>
            </a:pPr>
            <a:endParaRPr lang="es-ES" sz="12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Características: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100" dirty="0">
                <a:latin typeface="+mj-lt"/>
              </a:rPr>
              <a:t>Organización Social </a:t>
            </a:r>
            <a:r>
              <a:rPr lang="es-ES" sz="2100" b="1" dirty="0">
                <a:highlight>
                  <a:srgbClr val="FFFF00"/>
                </a:highlight>
                <a:latin typeface="+mj-lt"/>
              </a:rPr>
              <a:t>Piramidal</a:t>
            </a:r>
            <a:r>
              <a:rPr lang="es-ES" sz="2100" dirty="0">
                <a:latin typeface="+mj-lt"/>
              </a:rPr>
              <a:t>: Faraón; Administradores, Sacerdotes, Ejército; Agricultores y Constructores.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100" dirty="0">
                <a:latin typeface="+mj-lt"/>
              </a:rPr>
              <a:t>Construcciones Faraónicas.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100" dirty="0">
                <a:latin typeface="+mj-lt"/>
              </a:rPr>
              <a:t>Oprimen al pueblo hebreo, se olvidan de José.</a:t>
            </a:r>
          </a:p>
        </p:txBody>
      </p:sp>
      <p:pic>
        <p:nvPicPr>
          <p:cNvPr id="12291" name="Imagen 5">
            <a:extLst>
              <a:ext uri="{FF2B5EF4-FFF2-40B4-BE49-F238E27FC236}">
                <a16:creationId xmlns:a16="http://schemas.microsoft.com/office/drawing/2014/main" id="{DBFA86FA-6366-4868-A6FE-9747FDB2C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240088"/>
            <a:ext cx="38544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AutoShape 6">
            <a:extLst>
              <a:ext uri="{FF2B5EF4-FFF2-40B4-BE49-F238E27FC236}">
                <a16:creationId xmlns:a16="http://schemas.microsoft.com/office/drawing/2014/main" id="{0F910E78-9496-4E12-962C-5D7BF287A9F9}"/>
              </a:ext>
            </a:extLst>
          </p:cNvPr>
          <p:cNvSpPr>
            <a:spLocks noChangeArrowheads="1"/>
          </p:cNvSpPr>
          <p:nvPr/>
        </p:nvSpPr>
        <p:spPr bwMode="auto">
          <a:xfrm rot="1553410">
            <a:off x="4933950" y="808038"/>
            <a:ext cx="2519363" cy="1485900"/>
          </a:xfrm>
          <a:prstGeom prst="wedgeRoundRectCallout">
            <a:avLst>
              <a:gd name="adj1" fmla="val 70495"/>
              <a:gd name="adj2" fmla="val -5250"/>
              <a:gd name="adj3" fmla="val 16667"/>
            </a:avLst>
          </a:prstGeom>
          <a:gradFill rotWithShape="0">
            <a:gsLst>
              <a:gs pos="0">
                <a:srgbClr val="FF91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3400" b="1">
                <a:latin typeface="Tempus Sans ITC" panose="04020404030007020202" pitchFamily="82" charset="0"/>
              </a:rPr>
              <a:t>Piedras, Cadenas</a:t>
            </a:r>
            <a:endParaRPr lang="es-ES" altLang="es-ES" sz="3400" b="1">
              <a:latin typeface="Tempus Sans ITC" panose="04020404030007020202" pitchFamily="82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022C56-6295-4701-99A7-0B4A69C7877C}"/>
              </a:ext>
            </a:extLst>
          </p:cNvPr>
          <p:cNvSpPr txBox="1"/>
          <p:nvPr/>
        </p:nvSpPr>
        <p:spPr>
          <a:xfrm>
            <a:off x="179512" y="404664"/>
            <a:ext cx="5140125" cy="6264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200" b="1" u="sng" dirty="0">
                <a:latin typeface="+mj-lt"/>
              </a:rPr>
              <a:t>Experiencia de </a:t>
            </a:r>
            <a:r>
              <a:rPr lang="es-EC" altLang="es-ES" sz="2200" b="1" u="sng" dirty="0">
                <a:latin typeface="+mj-lt"/>
              </a:rPr>
              <a:t>Dios</a:t>
            </a:r>
            <a:r>
              <a:rPr lang="es-ES" altLang="es-ES" sz="2200" b="1" u="sng" dirty="0">
                <a:latin typeface="+mj-lt"/>
              </a:rPr>
              <a:t>:</a:t>
            </a:r>
            <a:endParaRPr lang="es-EC" altLang="es-ES" sz="2200" b="1" u="sng" dirty="0">
              <a:latin typeface="+mj-lt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altLang="es-ES" sz="2200" dirty="0">
                <a:latin typeface="+mj-lt"/>
              </a:rPr>
              <a:t>La experiencia de Dios que tenían los esclavos era </a:t>
            </a:r>
            <a:r>
              <a:rPr lang="es-ES" altLang="es-ES" sz="2200" dirty="0" err="1">
                <a:latin typeface="+mj-lt"/>
              </a:rPr>
              <a:t>ambigüa</a:t>
            </a:r>
            <a:r>
              <a:rPr lang="es-ES" altLang="es-ES" sz="2200" dirty="0">
                <a:latin typeface="+mj-lt"/>
              </a:rPr>
              <a:t>:</a:t>
            </a:r>
          </a:p>
          <a:p>
            <a:pPr marL="914400" lvl="1" indent="-457200" eaLnBrk="1" hangingPunct="1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s-ES" altLang="es-ES" sz="2200" dirty="0">
                <a:latin typeface="+mj-lt"/>
              </a:rPr>
              <a:t>Unos creían que el faraón era el dios de los poderosos.</a:t>
            </a:r>
          </a:p>
          <a:p>
            <a:pPr marL="914400" lvl="1" indent="-457200" eaLnBrk="1" hangingPunct="1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s-ES" altLang="es-ES" sz="2200" dirty="0">
                <a:latin typeface="+mj-lt"/>
              </a:rPr>
              <a:t>Otros esclavos sentían que Dios se había olvidado de ellos.</a:t>
            </a:r>
          </a:p>
          <a:p>
            <a:pPr marL="914400" lvl="1" indent="-457200" eaLnBrk="1" hangingPunct="1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s-ES" altLang="es-ES" sz="2200" dirty="0">
                <a:latin typeface="+mj-lt"/>
              </a:rPr>
              <a:t>Otros, como las parteras, experimentaron al Dios de la vida.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es-ES" altLang="es-ES" sz="1200" dirty="0">
              <a:latin typeface="+mj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200" b="1" u="sng" dirty="0">
                <a:latin typeface="+mj-lt"/>
              </a:rPr>
              <a:t>Libros:</a:t>
            </a:r>
            <a:endParaRPr lang="es-EC" altLang="es-ES" sz="2200" b="1" u="sng" dirty="0">
              <a:latin typeface="+mj-lt"/>
            </a:endParaRPr>
          </a:p>
          <a:p>
            <a:pPr marL="457200" indent="-457200" eaLnBrk="1" hangingPunct="1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s-ES" altLang="es-ES" sz="2200" dirty="0">
                <a:latin typeface="+mj-lt"/>
              </a:rPr>
              <a:t>Estos recuerdos fueron escritos en época del rey Salomón.</a:t>
            </a:r>
          </a:p>
          <a:p>
            <a:pPr marL="457200" indent="-457200" eaLnBrk="1" hangingPunct="1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s-ES" altLang="es-ES" sz="2200" dirty="0">
                <a:latin typeface="+mj-lt"/>
              </a:rPr>
              <a:t>Los textos que nos hablan de esta época los encontramos al final del Génesis y primeros capítulos del Éxodo.</a:t>
            </a:r>
          </a:p>
        </p:txBody>
      </p:sp>
      <p:pic>
        <p:nvPicPr>
          <p:cNvPr id="13315" name="Imagen 4">
            <a:extLst>
              <a:ext uri="{FF2B5EF4-FFF2-40B4-BE49-F238E27FC236}">
                <a16:creationId xmlns:a16="http://schemas.microsoft.com/office/drawing/2014/main" id="{FC8862E3-18C4-4F28-8B73-4BB50D66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700213"/>
            <a:ext cx="2448273" cy="28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029DE54E-0B85-4EFD-88A9-EA47A349A7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LIBERACIÓN Y ALIANZA</a:t>
            </a:r>
          </a:p>
        </p:txBody>
      </p:sp>
      <p:sp>
        <p:nvSpPr>
          <p:cNvPr id="14339" name="CuadroTexto 3">
            <a:extLst>
              <a:ext uri="{FF2B5EF4-FFF2-40B4-BE49-F238E27FC236}">
                <a16:creationId xmlns:a16="http://schemas.microsoft.com/office/drawing/2014/main" id="{54B74516-723C-4595-9629-2F98B9EFE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3ª Etapa</a:t>
            </a:r>
          </a:p>
        </p:txBody>
      </p:sp>
      <p:pic>
        <p:nvPicPr>
          <p:cNvPr id="14340" name="Imagen 4">
            <a:extLst>
              <a:ext uri="{FF2B5EF4-FFF2-40B4-BE49-F238E27FC236}">
                <a16:creationId xmlns:a16="http://schemas.microsoft.com/office/drawing/2014/main" id="{FFB8B5AC-727B-45DB-BDBD-53067F44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311275"/>
            <a:ext cx="362267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65F68B1-3BE9-4316-98A0-2A925854BA03}"/>
              </a:ext>
            </a:extLst>
          </p:cNvPr>
          <p:cNvSpPr/>
          <p:nvPr/>
        </p:nvSpPr>
        <p:spPr>
          <a:xfrm>
            <a:off x="226218" y="188640"/>
            <a:ext cx="6011863" cy="69249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000" b="1" u="sng" dirty="0">
                <a:latin typeface="+mj-lt"/>
              </a:rPr>
              <a:t>Fecha:</a:t>
            </a:r>
          </a:p>
          <a:p>
            <a:pPr eaLnBrk="1" hangingPunct="1">
              <a:defRPr/>
            </a:pPr>
            <a:r>
              <a:rPr lang="es-ES" sz="2000" dirty="0">
                <a:latin typeface="+mj-lt"/>
              </a:rPr>
              <a:t>    1250 – 1200 a. C.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000" b="1" u="sng" dirty="0">
                <a:latin typeface="+mj-lt"/>
              </a:rPr>
              <a:t>Protagonistas:</a:t>
            </a:r>
          </a:p>
          <a:p>
            <a:pPr marL="1371600" lvl="2" indent="-457200" eaLnBrk="1" hangingPunct="1">
              <a:buFont typeface="+mj-lt"/>
              <a:buAutoNum type="arabicPeriod"/>
              <a:defRPr/>
            </a:pPr>
            <a:r>
              <a:rPr lang="es-ES" sz="2000" dirty="0">
                <a:latin typeface="+mj-lt"/>
              </a:rPr>
              <a:t>Pueblo</a:t>
            </a:r>
          </a:p>
          <a:p>
            <a:pPr marL="1371600" lvl="2" indent="-457200" eaLnBrk="1" hangingPunct="1">
              <a:buFont typeface="+mj-lt"/>
              <a:buAutoNum type="arabicPeriod"/>
              <a:defRPr/>
            </a:pPr>
            <a:r>
              <a:rPr lang="es-ES" sz="2000" dirty="0">
                <a:latin typeface="+mj-lt"/>
              </a:rPr>
              <a:t>Faraón: </a:t>
            </a:r>
            <a:r>
              <a:rPr lang="es-ES" sz="2000" dirty="0" err="1">
                <a:latin typeface="+mj-lt"/>
              </a:rPr>
              <a:t>Seti</a:t>
            </a:r>
            <a:r>
              <a:rPr lang="es-ES" sz="2000" dirty="0">
                <a:latin typeface="+mj-lt"/>
              </a:rPr>
              <a:t> I, Ramsés</a:t>
            </a:r>
          </a:p>
          <a:p>
            <a:pPr marL="1371600" lvl="2" indent="-457200" eaLnBrk="1" hangingPunct="1">
              <a:buFont typeface="+mj-lt"/>
              <a:buAutoNum type="arabicPeriod"/>
              <a:defRPr/>
            </a:pPr>
            <a:r>
              <a:rPr lang="es-ES" sz="2000" dirty="0">
                <a:latin typeface="+mj-lt"/>
              </a:rPr>
              <a:t>Moisés</a:t>
            </a:r>
          </a:p>
          <a:p>
            <a:pPr marL="1371600" lvl="2" indent="-457200" eaLnBrk="1" hangingPunct="1">
              <a:buFont typeface="+mj-lt"/>
              <a:buAutoNum type="arabicPeriod"/>
              <a:defRPr/>
            </a:pPr>
            <a:r>
              <a:rPr lang="es-ES" sz="2000" dirty="0" err="1">
                <a:latin typeface="+mj-lt"/>
              </a:rPr>
              <a:t>Yavé</a:t>
            </a:r>
            <a:endParaRPr lang="es-ES" sz="2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000" b="1" u="sng" dirty="0">
                <a:latin typeface="+mj-lt"/>
              </a:rPr>
              <a:t>Lugares:</a:t>
            </a:r>
          </a:p>
          <a:p>
            <a:pPr eaLnBrk="1" hangingPunct="1">
              <a:defRPr/>
            </a:pPr>
            <a:r>
              <a:rPr lang="es-ES" sz="2000" dirty="0">
                <a:latin typeface="+mj-lt"/>
              </a:rPr>
              <a:t>    Egipto, Desierto, Sinaí.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000" b="1" u="sng" dirty="0">
                <a:latin typeface="+mj-lt"/>
              </a:rPr>
              <a:t>Características:</a:t>
            </a:r>
          </a:p>
          <a:p>
            <a:pPr lvl="2" eaLnBrk="1" hangingPunct="1">
              <a:defRPr/>
            </a:pPr>
            <a:r>
              <a:rPr lang="es-ES" sz="2000" b="1" dirty="0">
                <a:latin typeface="+mj-lt"/>
              </a:rPr>
              <a:t>Lucha: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latin typeface="+mj-lt"/>
              </a:rPr>
              <a:t>Sensibilizar al pueblo.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latin typeface="+mj-lt"/>
              </a:rPr>
              <a:t>Desarrolla tácticas de lucha (plagas).</a:t>
            </a:r>
          </a:p>
          <a:p>
            <a:pPr lvl="2" eaLnBrk="1" hangingPunct="1">
              <a:defRPr/>
            </a:pPr>
            <a:r>
              <a:rPr lang="es-ES" sz="2000" b="1" dirty="0">
                <a:latin typeface="+mj-lt"/>
              </a:rPr>
              <a:t>Camino: 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latin typeface="+mj-lt"/>
              </a:rPr>
              <a:t>Quejas por hambre y sed (pueblo).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latin typeface="+mj-lt"/>
              </a:rPr>
              <a:t>Resuelve sus necesidades (Dios).</a:t>
            </a:r>
          </a:p>
          <a:p>
            <a:pPr lvl="2" eaLnBrk="1" hangingPunct="1">
              <a:defRPr/>
            </a:pPr>
            <a:r>
              <a:rPr lang="es-ES" sz="2000" b="1" dirty="0">
                <a:latin typeface="+mj-lt"/>
              </a:rPr>
              <a:t>Alianza: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latin typeface="+mj-lt"/>
              </a:rPr>
              <a:t>Se suman esclavos y pobres de otras tribus.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latin typeface="+mj-lt"/>
              </a:rPr>
              <a:t>Fidelidad.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latin typeface="+mj-lt"/>
              </a:rPr>
              <a:t>Decálogo.</a:t>
            </a:r>
          </a:p>
          <a:p>
            <a:pPr eaLnBrk="1" hangingPunct="1">
              <a:defRPr/>
            </a:pPr>
            <a:endParaRPr lang="es-ES" dirty="0"/>
          </a:p>
        </p:txBody>
      </p:sp>
      <p:pic>
        <p:nvPicPr>
          <p:cNvPr id="15363" name="Imagen 5">
            <a:extLst>
              <a:ext uri="{FF2B5EF4-FFF2-40B4-BE49-F238E27FC236}">
                <a16:creationId xmlns:a16="http://schemas.microsoft.com/office/drawing/2014/main" id="{E5BC1FA9-30C6-4F8B-8DD8-97AF07C5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76475"/>
            <a:ext cx="2987502" cy="288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6">
            <a:extLst>
              <a:ext uri="{FF2B5EF4-FFF2-40B4-BE49-F238E27FC236}">
                <a16:creationId xmlns:a16="http://schemas.microsoft.com/office/drawing/2014/main" id="{DCA97F24-F8CF-4BA0-A09D-D1D72A9A9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0" y="836613"/>
            <a:ext cx="2779713" cy="1295400"/>
          </a:xfrm>
          <a:prstGeom prst="cloudCallout">
            <a:avLst>
              <a:gd name="adj1" fmla="val -62833"/>
              <a:gd name="adj2" fmla="val -103255"/>
            </a:avLst>
          </a:prstGeom>
          <a:gradFill rotWithShape="1">
            <a:gsLst>
              <a:gs pos="0">
                <a:schemeClr val="bg1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000" b="1">
                <a:latin typeface="Tempus Sans ITC" panose="04020404030007020202" pitchFamily="82" charset="0"/>
              </a:rPr>
              <a:t>Montaña, cadenas</a:t>
            </a:r>
          </a:p>
        </p:txBody>
      </p:sp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C776CE-79AC-4E38-B1B8-12021C416E58}"/>
              </a:ext>
            </a:extLst>
          </p:cNvPr>
          <p:cNvSpPr txBox="1"/>
          <p:nvPr/>
        </p:nvSpPr>
        <p:spPr>
          <a:xfrm>
            <a:off x="251520" y="480219"/>
            <a:ext cx="4922838" cy="5897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Experiencia de </a:t>
            </a:r>
            <a:r>
              <a:rPr lang="es-EC" altLang="es-ES" sz="2300" b="1" u="sng" dirty="0">
                <a:latin typeface="+mj-lt"/>
              </a:rPr>
              <a:t>Dios</a:t>
            </a:r>
            <a:r>
              <a:rPr lang="es-ES" altLang="es-ES" sz="2300" b="1" u="sng" dirty="0">
                <a:latin typeface="+mj-lt"/>
              </a:rPr>
              <a:t>:</a:t>
            </a:r>
            <a:endParaRPr lang="es-EC" altLang="es-ES" sz="2300" b="1" u="sng" dirty="0">
              <a:latin typeface="+mj-lt"/>
            </a:endParaRPr>
          </a:p>
          <a:p>
            <a:pPr marL="914400" lvl="1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s-ES" altLang="es-ES" sz="2300" dirty="0">
                <a:latin typeface="+mj-lt"/>
              </a:rPr>
              <a:t>Es un Dios solidario.</a:t>
            </a:r>
            <a:endParaRPr lang="es-EC" altLang="es-ES" sz="2300" dirty="0">
              <a:latin typeface="+mj-lt"/>
            </a:endParaRPr>
          </a:p>
          <a:p>
            <a:pPr marL="914400" lvl="1" indent="-457200" eaLnBrk="1" hangingPunct="1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s-ES" altLang="es-ES" sz="2300" dirty="0">
                <a:latin typeface="+mj-lt"/>
              </a:rPr>
              <a:t>Es el Dios de los sentidos:</a:t>
            </a:r>
          </a:p>
          <a:p>
            <a:pPr marL="1257300" lvl="2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Mira</a:t>
            </a:r>
          </a:p>
          <a:p>
            <a:pPr marL="1257300" lvl="2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Escucha</a:t>
            </a:r>
          </a:p>
          <a:p>
            <a:pPr marL="1257300" lvl="2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Siente</a:t>
            </a:r>
          </a:p>
          <a:p>
            <a:pPr marL="1257300" lvl="2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Baja a liberarlos.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es-ES" altLang="es-ES" sz="2300" dirty="0">
              <a:latin typeface="+mj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Libros: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spcBef>
                <a:spcPct val="20000"/>
              </a:spcBef>
              <a:defRPr/>
            </a:pPr>
            <a:r>
              <a:rPr lang="es-ES" altLang="es-ES" sz="2300" dirty="0">
                <a:latin typeface="+mj-lt"/>
              </a:rPr>
              <a:t>Los libros que </a:t>
            </a:r>
            <a:r>
              <a:rPr lang="es-EC" altLang="es-ES" sz="2300" dirty="0">
                <a:latin typeface="+mj-lt"/>
              </a:rPr>
              <a:t>relatan las vivencias de</a:t>
            </a:r>
            <a:r>
              <a:rPr lang="es-ES" altLang="es-ES" sz="2300" dirty="0">
                <a:latin typeface="+mj-lt"/>
              </a:rPr>
              <a:t> este periodo son:</a:t>
            </a:r>
          </a:p>
          <a:p>
            <a:pPr marL="1257300" lvl="2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Éx</a:t>
            </a:r>
            <a:r>
              <a:rPr lang="es-ES" altLang="es-ES" sz="2300" dirty="0">
                <a:latin typeface="+mj-lt"/>
              </a:rPr>
              <a:t>odo</a:t>
            </a:r>
          </a:p>
          <a:p>
            <a:pPr marL="1257300" lvl="2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Nú</a:t>
            </a:r>
            <a:r>
              <a:rPr lang="es-ES" altLang="es-ES" sz="2300" dirty="0">
                <a:latin typeface="+mj-lt"/>
              </a:rPr>
              <a:t>meros</a:t>
            </a:r>
          </a:p>
          <a:p>
            <a:pPr marL="1257300" lvl="2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D</a:t>
            </a:r>
            <a:r>
              <a:rPr lang="es-ES" altLang="es-ES" sz="2300" dirty="0">
                <a:latin typeface="+mj-lt"/>
              </a:rPr>
              <a:t>euteronomio.</a:t>
            </a:r>
          </a:p>
        </p:txBody>
      </p:sp>
      <p:pic>
        <p:nvPicPr>
          <p:cNvPr id="16387" name="Imagen 3">
            <a:extLst>
              <a:ext uri="{FF2B5EF4-FFF2-40B4-BE49-F238E27FC236}">
                <a16:creationId xmlns:a16="http://schemas.microsoft.com/office/drawing/2014/main" id="{0DADEEC3-48A3-4037-87AF-2C9D390C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230313"/>
            <a:ext cx="3313112" cy="371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2A178E0C-F8CE-4468-BA07-796209F671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LAS TRIBUS Y LOS JUECES</a:t>
            </a:r>
          </a:p>
        </p:txBody>
      </p:sp>
      <p:sp>
        <p:nvSpPr>
          <p:cNvPr id="17411" name="CuadroTexto 3">
            <a:extLst>
              <a:ext uri="{FF2B5EF4-FFF2-40B4-BE49-F238E27FC236}">
                <a16:creationId xmlns:a16="http://schemas.microsoft.com/office/drawing/2014/main" id="{E0D723A2-3466-4CBD-ACF8-F51F1245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4ª Etapa</a:t>
            </a:r>
          </a:p>
        </p:txBody>
      </p:sp>
      <p:pic>
        <p:nvPicPr>
          <p:cNvPr id="17412" name="Imagen 4">
            <a:extLst>
              <a:ext uri="{FF2B5EF4-FFF2-40B4-BE49-F238E27FC236}">
                <a16:creationId xmlns:a16="http://schemas.microsoft.com/office/drawing/2014/main" id="{77D220B1-0CD9-4FB4-8008-3486AA4A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581150"/>
            <a:ext cx="32194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16EC6B9-14C9-4B01-A947-2F7C66A90147}"/>
              </a:ext>
            </a:extLst>
          </p:cNvPr>
          <p:cNvSpPr/>
          <p:nvPr/>
        </p:nvSpPr>
        <p:spPr>
          <a:xfrm>
            <a:off x="726" y="639262"/>
            <a:ext cx="914400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Fecha:</a:t>
            </a:r>
          </a:p>
          <a:p>
            <a:pPr eaLnBrk="1" hangingPunct="1">
              <a:defRPr/>
            </a:pPr>
            <a:r>
              <a:rPr lang="es-ES" dirty="0"/>
              <a:t>    1200 - 1025 a. C.</a:t>
            </a:r>
          </a:p>
          <a:p>
            <a:pPr eaLnBrk="1" hangingPunct="1">
              <a:defRPr/>
            </a:pPr>
            <a:endParaRPr lang="es-ES" sz="10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Protagonistas:</a:t>
            </a:r>
          </a:p>
          <a:p>
            <a:pPr eaLnBrk="1" hangingPunct="1">
              <a:defRPr/>
            </a:pPr>
            <a:r>
              <a:rPr lang="es-ES" dirty="0"/>
              <a:t> 	1. Josué</a:t>
            </a:r>
          </a:p>
          <a:p>
            <a:pPr eaLnBrk="1" hangingPunct="1">
              <a:defRPr/>
            </a:pPr>
            <a:r>
              <a:rPr lang="es-ES" dirty="0"/>
              <a:t> 	2. Jueces: Sansón, Débora, Otoniel</a:t>
            </a:r>
          </a:p>
          <a:p>
            <a:pPr eaLnBrk="1" hangingPunct="1">
              <a:defRPr/>
            </a:pPr>
            <a:r>
              <a:rPr lang="es-ES" dirty="0"/>
              <a:t> 	3. Tribus</a:t>
            </a:r>
          </a:p>
          <a:p>
            <a:pPr eaLnBrk="1" hangingPunct="1">
              <a:defRPr/>
            </a:pPr>
            <a:endParaRPr lang="es-ES" sz="10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Lugar:</a:t>
            </a:r>
          </a:p>
          <a:p>
            <a:pPr eaLnBrk="1" hangingPunct="1">
              <a:defRPr/>
            </a:pPr>
            <a:r>
              <a:rPr lang="es-ES" dirty="0"/>
              <a:t>    Canaán, las montañas (</a:t>
            </a:r>
            <a:r>
              <a:rPr lang="es-ES" dirty="0" err="1"/>
              <a:t>Siló</a:t>
            </a:r>
            <a:r>
              <a:rPr lang="es-ES" dirty="0"/>
              <a:t>; </a:t>
            </a:r>
            <a:r>
              <a:rPr lang="es-ES" dirty="0" err="1"/>
              <a:t>Siquem</a:t>
            </a:r>
            <a:r>
              <a:rPr lang="es-ES" dirty="0"/>
              <a:t>).</a:t>
            </a:r>
          </a:p>
          <a:p>
            <a:pPr eaLnBrk="1" hangingPunct="1">
              <a:defRPr/>
            </a:pPr>
            <a:endParaRPr lang="es-ES" sz="10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>
                <a:latin typeface="+mj-lt"/>
              </a:rPr>
              <a:t>Características: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Colonización.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Organización:  en 12 tribus y eligen a un líder.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Alianza entre iguales; viven sin: Templo, Rey, Ejército.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Amenazados por los pueblos vecinos (filisteos).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Corrupción interna.</a:t>
            </a:r>
          </a:p>
          <a:p>
            <a:pPr eaLnBrk="1" hangingPunct="1">
              <a:defRPr/>
            </a:pPr>
            <a:endParaRPr lang="es-ES" dirty="0"/>
          </a:p>
        </p:txBody>
      </p:sp>
      <p:pic>
        <p:nvPicPr>
          <p:cNvPr id="18435" name="Imagen 2">
            <a:extLst>
              <a:ext uri="{FF2B5EF4-FFF2-40B4-BE49-F238E27FC236}">
                <a16:creationId xmlns:a16="http://schemas.microsoft.com/office/drawing/2014/main" id="{A9F913CF-1E38-414C-A2A2-66AFD1C0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0938"/>
            <a:ext cx="31178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6">
            <a:extLst>
              <a:ext uri="{FF2B5EF4-FFF2-40B4-BE49-F238E27FC236}">
                <a16:creationId xmlns:a16="http://schemas.microsoft.com/office/drawing/2014/main" id="{713BE315-CAF8-4781-826A-F23EC8FE0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687388"/>
            <a:ext cx="2808288" cy="1030287"/>
          </a:xfrm>
          <a:prstGeom prst="cloudCallout">
            <a:avLst>
              <a:gd name="adj1" fmla="val -45454"/>
              <a:gd name="adj2" fmla="val 85958"/>
            </a:avLst>
          </a:prstGeom>
          <a:gradFill rotWithShape="0">
            <a:gsLst>
              <a:gs pos="0">
                <a:srgbClr val="0099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3000" b="1">
                <a:latin typeface="Tempus Sans ITC" panose="04020404030007020202" pitchFamily="82" charset="0"/>
              </a:rPr>
              <a:t>Tierra</a:t>
            </a:r>
            <a:endParaRPr lang="es-ES" altLang="es-ES" sz="3000" b="1">
              <a:latin typeface="Tempus Sans ITC" panose="04020404030007020202" pitchFamily="82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977D7B-647E-42A8-B8B0-3B07843A336C}"/>
              </a:ext>
            </a:extLst>
          </p:cNvPr>
          <p:cNvSpPr txBox="1"/>
          <p:nvPr/>
        </p:nvSpPr>
        <p:spPr>
          <a:xfrm>
            <a:off x="-12700" y="369888"/>
            <a:ext cx="4922838" cy="536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Experiencia de </a:t>
            </a:r>
            <a:r>
              <a:rPr lang="es-EC" altLang="es-ES" sz="2300" b="1" u="sng" dirty="0">
                <a:latin typeface="+mj-lt"/>
              </a:rPr>
              <a:t>Dios</a:t>
            </a:r>
            <a:r>
              <a:rPr lang="es-ES" altLang="es-ES" sz="2300" b="1" u="sng" dirty="0">
                <a:latin typeface="+mj-lt"/>
              </a:rPr>
              <a:t>:</a:t>
            </a:r>
            <a:endParaRPr lang="es-EC" altLang="es-ES" sz="2300" b="1" u="sng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s-ES" altLang="es-ES" sz="2300" dirty="0">
              <a:latin typeface="+mj-lt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dirty="0">
                <a:latin typeface="+mj-lt"/>
              </a:rPr>
              <a:t>Dios de los ejércitos, </a:t>
            </a:r>
            <a:r>
              <a:rPr lang="es-EC" altLang="es-ES" sz="2300" dirty="0">
                <a:latin typeface="+mj-lt"/>
              </a:rPr>
              <a:t>D</a:t>
            </a:r>
            <a:r>
              <a:rPr lang="es-ES" altLang="es-ES" sz="2300" dirty="0" err="1">
                <a:latin typeface="+mj-lt"/>
              </a:rPr>
              <a:t>ios</a:t>
            </a:r>
            <a:r>
              <a:rPr lang="es-ES" altLang="es-ES" sz="2300" dirty="0">
                <a:latin typeface="+mj-lt"/>
              </a:rPr>
              <a:t> guerrero que lucha con ellos.</a:t>
            </a:r>
            <a:endParaRPr lang="es-EC" altLang="es-ES" sz="2300" dirty="0">
              <a:latin typeface="+mj-lt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dirty="0">
                <a:latin typeface="+mj-lt"/>
              </a:rPr>
              <a:t>El nombre de </a:t>
            </a:r>
            <a:r>
              <a:rPr lang="es-EC" altLang="es-ES" sz="2300" dirty="0">
                <a:latin typeface="+mj-lt"/>
              </a:rPr>
              <a:t>I</a:t>
            </a:r>
            <a:r>
              <a:rPr lang="es-ES" altLang="es-ES" sz="2300" dirty="0" err="1">
                <a:latin typeface="+mj-lt"/>
              </a:rPr>
              <a:t>srael</a:t>
            </a:r>
            <a:r>
              <a:rPr lang="es-ES" altLang="es-ES" sz="2300" dirty="0">
                <a:latin typeface="+mj-lt"/>
              </a:rPr>
              <a:t> significa “Dios  lucha”.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dirty="0">
                <a:latin typeface="+mj-lt"/>
              </a:rPr>
              <a:t>El arca de la alianza era el símbolo </a:t>
            </a:r>
            <a:r>
              <a:rPr lang="es-EC" altLang="es-ES" sz="2300" dirty="0">
                <a:latin typeface="+mj-lt"/>
              </a:rPr>
              <a:t>de la</a:t>
            </a:r>
            <a:r>
              <a:rPr lang="es-ES" altLang="es-ES" sz="2300" dirty="0">
                <a:latin typeface="+mj-lt"/>
              </a:rPr>
              <a:t> fuerza y </a:t>
            </a:r>
            <a:r>
              <a:rPr lang="es-EC" altLang="es-ES" sz="2300" dirty="0">
                <a:latin typeface="+mj-lt"/>
              </a:rPr>
              <a:t>la </a:t>
            </a:r>
            <a:r>
              <a:rPr lang="es-ES" altLang="es-ES" sz="2300" dirty="0">
                <a:latin typeface="+mj-lt"/>
              </a:rPr>
              <a:t>unidad.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es-ES" altLang="es-ES" sz="2300" dirty="0">
              <a:latin typeface="+mj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Libros: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altLang="es-ES" sz="2300" dirty="0">
                <a:latin typeface="+mj-lt"/>
              </a:rPr>
              <a:t>Los libros que</a:t>
            </a:r>
            <a:r>
              <a:rPr lang="es-EC" altLang="es-ES" sz="2300" dirty="0">
                <a:latin typeface="+mj-lt"/>
              </a:rPr>
              <a:t> narran estos hechos </a:t>
            </a:r>
            <a:r>
              <a:rPr lang="es-ES" altLang="es-ES" sz="2300" dirty="0">
                <a:latin typeface="+mj-lt"/>
              </a:rPr>
              <a:t>son: </a:t>
            </a:r>
          </a:p>
          <a:p>
            <a:pPr marL="1714500" lvl="3" indent="-342900" ea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300" dirty="0">
                <a:latin typeface="+mj-lt"/>
              </a:rPr>
              <a:t>Josué</a:t>
            </a:r>
            <a:endParaRPr lang="es-ES" altLang="es-ES" sz="2300" dirty="0">
              <a:latin typeface="+mj-lt"/>
            </a:endParaRPr>
          </a:p>
          <a:p>
            <a:pPr marL="1714500" lvl="3" indent="-342900" ea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300" dirty="0">
                <a:latin typeface="+mj-lt"/>
              </a:rPr>
              <a:t>Jueces</a:t>
            </a:r>
            <a:endParaRPr lang="es-ES" altLang="es-ES" sz="2300" dirty="0">
              <a:latin typeface="+mj-lt"/>
            </a:endParaRPr>
          </a:p>
        </p:txBody>
      </p:sp>
      <p:pic>
        <p:nvPicPr>
          <p:cNvPr id="19459" name="Imagen 4">
            <a:extLst>
              <a:ext uri="{FF2B5EF4-FFF2-40B4-BE49-F238E27FC236}">
                <a16:creationId xmlns:a16="http://schemas.microsoft.com/office/drawing/2014/main" id="{85717122-0FD1-4601-88F6-AFAADDB4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49350"/>
            <a:ext cx="3044825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4F5DBBC2-AA7C-4BEE-B407-60BED7A18E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LOS REYES Y PROFETAS</a:t>
            </a:r>
          </a:p>
        </p:txBody>
      </p:sp>
      <p:sp>
        <p:nvSpPr>
          <p:cNvPr id="20483" name="CuadroTexto 3">
            <a:extLst>
              <a:ext uri="{FF2B5EF4-FFF2-40B4-BE49-F238E27FC236}">
                <a16:creationId xmlns:a16="http://schemas.microsoft.com/office/drawing/2014/main" id="{96D132AE-6C05-40A5-8978-6A51F759D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5ª Etapa</a:t>
            </a:r>
          </a:p>
        </p:txBody>
      </p:sp>
      <p:pic>
        <p:nvPicPr>
          <p:cNvPr id="20484" name="Imagen 4">
            <a:extLst>
              <a:ext uri="{FF2B5EF4-FFF2-40B4-BE49-F238E27FC236}">
                <a16:creationId xmlns:a16="http://schemas.microsoft.com/office/drawing/2014/main" id="{8D125015-F900-44E9-A896-BD6B564A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357313"/>
            <a:ext cx="32893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DA9AAA1C-0023-4A7B-953F-F60D488A18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42796"/>
              </p:ext>
            </p:extLst>
          </p:nvPr>
        </p:nvGraphicFramePr>
        <p:xfrm>
          <a:off x="6012160" y="1986890"/>
          <a:ext cx="2388131" cy="3066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11247619" imgH="10142857" progId="MSPhotoEd.3">
                  <p:embed/>
                </p:oleObj>
              </mc:Choice>
              <mc:Fallback>
                <p:oleObj name="Fotografía de Photo Editor" r:id="rId2" imgW="11247619" imgH="10142857" progId="MSPhotoEd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DA9AAA1C-0023-4A7B-953F-F60D488A18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1986890"/>
                        <a:ext cx="2388131" cy="3066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5">
            <a:extLst>
              <a:ext uri="{FF2B5EF4-FFF2-40B4-BE49-F238E27FC236}">
                <a16:creationId xmlns:a16="http://schemas.microsoft.com/office/drawing/2014/main" id="{0F9E79F0-591D-4B85-8378-4F6B57EFA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509102"/>
            <a:ext cx="6140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7200" b="1" dirty="0">
                <a:solidFill>
                  <a:schemeClr val="tx2"/>
                </a:solidFill>
                <a:latin typeface="Viner Hand ITC" panose="03070502030502020203" pitchFamily="66" charset="0"/>
              </a:rPr>
              <a:t>Presentación</a:t>
            </a:r>
            <a:endParaRPr lang="es-ES" altLang="es-ES" sz="7200" b="1" dirty="0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C0B754B-24AE-4AD0-B4B0-FA5B77ECBCF8}"/>
              </a:ext>
            </a:extLst>
          </p:cNvPr>
          <p:cNvSpPr txBox="1"/>
          <p:nvPr/>
        </p:nvSpPr>
        <p:spPr>
          <a:xfrm>
            <a:off x="593667" y="2420888"/>
            <a:ext cx="507905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empus Sans ITC" panose="04020404030007020202" pitchFamily="82" charset="0"/>
              </a:rPr>
              <a:t>El camino de Israel.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empus Sans ITC" panose="04020404030007020202" pitchFamily="82" charset="0"/>
              </a:rPr>
              <a:t>Hechos y Personajes del Antiguo Testamento.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empus Sans ITC" panose="04020404030007020202" pitchFamily="82" charset="0"/>
              </a:rPr>
              <a:t>Celebrar la Presencia de Dios en la historia.</a:t>
            </a:r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51C9284-CBE5-4F5D-BE72-FA32C9D7A9CE}"/>
              </a:ext>
            </a:extLst>
          </p:cNvPr>
          <p:cNvSpPr/>
          <p:nvPr/>
        </p:nvSpPr>
        <p:spPr>
          <a:xfrm>
            <a:off x="-6350" y="255587"/>
            <a:ext cx="9150350" cy="67864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300" b="1" u="sng" dirty="0">
                <a:latin typeface="+mj-lt"/>
              </a:rPr>
              <a:t>Fecha: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Reino Unido 	1025 - 930 a. C.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Reino del Norte	  930 - 722 a. C.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Reino del Sur	  930 – 587 a. C.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300" b="1" u="sng" dirty="0">
                <a:latin typeface="+mj-lt"/>
              </a:rPr>
              <a:t>Protagonistas: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        1. Reino Unido: Samuel, Saúl, David, Salomón, Natán, </a:t>
            </a:r>
            <a:r>
              <a:rPr lang="es-ES" sz="2300" dirty="0" err="1">
                <a:latin typeface="+mj-lt"/>
              </a:rPr>
              <a:t>Ajías</a:t>
            </a:r>
            <a:r>
              <a:rPr lang="es-ES" sz="2300" dirty="0">
                <a:latin typeface="+mj-lt"/>
              </a:rPr>
              <a:t>.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        2. Reino del Norte: Jeroboán. Elías, Eliseo, Amós, Oseas, etc.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        3. Reino del Sur: Roboam, Ezequías, Josías, Jeremías, Miqueas,          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            Isaías I, etc.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300" b="1" u="sng" dirty="0">
                <a:latin typeface="+mj-lt"/>
              </a:rPr>
              <a:t>Lugar:</a:t>
            </a:r>
          </a:p>
          <a:p>
            <a:pPr eaLnBrk="1" hangingPunct="1">
              <a:defRPr/>
            </a:pPr>
            <a:r>
              <a:rPr lang="es-ES" sz="2300" dirty="0">
                <a:latin typeface="+mj-lt"/>
              </a:rPr>
              <a:t>    Samaría, Jerusalén.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300" b="1" u="sng" dirty="0">
                <a:latin typeface="+mj-lt"/>
              </a:rPr>
              <a:t>Características: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300" dirty="0">
                <a:latin typeface="+mj-lt"/>
              </a:rPr>
              <a:t>Surge la línea davídica.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300" dirty="0">
                <a:latin typeface="+mj-lt"/>
              </a:rPr>
              <a:t>Se cobra tributos.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300" dirty="0">
                <a:latin typeface="+mj-lt"/>
              </a:rPr>
              <a:t>Culto vacío, idolatría.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300" dirty="0">
                <a:latin typeface="+mj-lt"/>
              </a:rPr>
              <a:t>Limpieza de culto.</a:t>
            </a:r>
          </a:p>
          <a:p>
            <a:pPr eaLnBrk="1" hangingPunct="1">
              <a:defRPr/>
            </a:pPr>
            <a:endParaRPr lang="es-ES" dirty="0"/>
          </a:p>
        </p:txBody>
      </p:sp>
      <p:pic>
        <p:nvPicPr>
          <p:cNvPr id="21507" name="Imagen 2">
            <a:extLst>
              <a:ext uri="{FF2B5EF4-FFF2-40B4-BE49-F238E27FC236}">
                <a16:creationId xmlns:a16="http://schemas.microsoft.com/office/drawing/2014/main" id="{B0529F33-ECC9-4C75-8E8C-1687A45E9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3327400"/>
            <a:ext cx="258445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6">
            <a:extLst>
              <a:ext uri="{FF2B5EF4-FFF2-40B4-BE49-F238E27FC236}">
                <a16:creationId xmlns:a16="http://schemas.microsoft.com/office/drawing/2014/main" id="{CE5E1376-04C8-4F25-9A5E-BD865D1DB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4724400"/>
            <a:ext cx="2106612" cy="1878013"/>
          </a:xfrm>
          <a:prstGeom prst="wedgeEllipseCallout">
            <a:avLst>
              <a:gd name="adj1" fmla="val 51792"/>
              <a:gd name="adj2" fmla="val -60875"/>
            </a:avLst>
          </a:prstGeom>
          <a:gradFill rotWithShape="1">
            <a:gsLst>
              <a:gs pos="0">
                <a:schemeClr val="bg1"/>
              </a:gs>
              <a:gs pos="100000">
                <a:srgbClr val="FFCC99">
                  <a:alpha val="5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300" b="1">
                <a:latin typeface="Tempus Sans ITC" panose="04020404030007020202" pitchFamily="82" charset="0"/>
              </a:rPr>
              <a:t>Balanza, corona, monedas</a:t>
            </a: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449638-DD21-4A59-8C45-10E24AB1C97F}"/>
              </a:ext>
            </a:extLst>
          </p:cNvPr>
          <p:cNvSpPr txBox="1"/>
          <p:nvPr/>
        </p:nvSpPr>
        <p:spPr>
          <a:xfrm>
            <a:off x="179388" y="404813"/>
            <a:ext cx="5305425" cy="5046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Experiencia de </a:t>
            </a:r>
            <a:r>
              <a:rPr lang="es-EC" altLang="es-ES" sz="2300" b="1" u="sng" dirty="0">
                <a:latin typeface="+mj-lt"/>
              </a:rPr>
              <a:t>Dios</a:t>
            </a:r>
            <a:r>
              <a:rPr lang="es-ES" altLang="es-ES" sz="2300" b="1" u="sng" dirty="0">
                <a:latin typeface="+mj-lt"/>
              </a:rPr>
              <a:t>:</a:t>
            </a:r>
            <a:endParaRPr lang="es-EC" altLang="es-ES" sz="2300" b="1" u="sng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altLang="es-ES" sz="2300" dirty="0">
                <a:latin typeface="+mj-lt"/>
              </a:rPr>
              <a:t>     Es doble:</a:t>
            </a:r>
            <a:r>
              <a:rPr lang="es-EC" altLang="es-ES" sz="2300" dirty="0">
                <a:latin typeface="+mj-lt"/>
              </a:rPr>
              <a:t>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D</a:t>
            </a:r>
            <a:r>
              <a:rPr lang="es-ES" altLang="es-ES" sz="2300" dirty="0" err="1">
                <a:latin typeface="+mj-lt"/>
              </a:rPr>
              <a:t>ios</a:t>
            </a:r>
            <a:r>
              <a:rPr lang="es-ES" altLang="es-ES" sz="2300" dirty="0">
                <a:latin typeface="+mj-lt"/>
              </a:rPr>
              <a:t> atrapado en el templo: ritualista y de culto vacío.</a:t>
            </a:r>
            <a:endParaRPr lang="es-EC" altLang="es-ES" sz="2300" dirty="0">
              <a:latin typeface="+mj-lt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D</a:t>
            </a:r>
            <a:r>
              <a:rPr lang="es-ES" altLang="es-ES" sz="2300" dirty="0" err="1">
                <a:latin typeface="+mj-lt"/>
              </a:rPr>
              <a:t>ios</a:t>
            </a:r>
            <a:r>
              <a:rPr lang="es-ES" altLang="es-ES" sz="2300" dirty="0">
                <a:latin typeface="+mj-lt"/>
              </a:rPr>
              <a:t> de la justicia: que quiere misericordia y no sacrificios. E</a:t>
            </a:r>
            <a:r>
              <a:rPr lang="es-EC" altLang="es-ES" sz="2300" dirty="0">
                <a:latin typeface="+mj-lt"/>
              </a:rPr>
              <a:t>s anunciado por los profetas.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Libros: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s-EC" altLang="es-ES" sz="2300" dirty="0">
                <a:latin typeface="+mj-lt"/>
              </a:rPr>
              <a:t>Toda esta época se relata en</a:t>
            </a:r>
            <a:r>
              <a:rPr lang="es-ES" altLang="es-ES" sz="2300" dirty="0">
                <a:latin typeface="+mj-lt"/>
              </a:rPr>
              <a:t>:</a:t>
            </a:r>
          </a:p>
          <a:p>
            <a:pPr marL="1714500" lvl="3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1 y 2 Samuel.</a:t>
            </a:r>
            <a:endParaRPr lang="es-ES" altLang="es-ES" sz="2300" dirty="0">
              <a:latin typeface="+mj-lt"/>
            </a:endParaRPr>
          </a:p>
          <a:p>
            <a:pPr marL="1714500" lvl="3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1 y 2 Reyes.</a:t>
            </a:r>
          </a:p>
          <a:p>
            <a:pPr marL="1714500" lvl="3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1 y 2 Crónicas.</a:t>
            </a:r>
          </a:p>
          <a:p>
            <a:pPr marL="1714500" lvl="3" indent="-342900" eaLnBrk="1" hangingPunct="1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Varios libros proféticos.</a:t>
            </a:r>
            <a:endParaRPr lang="es-ES" altLang="es-ES" sz="2300" dirty="0">
              <a:latin typeface="+mj-lt"/>
            </a:endParaRPr>
          </a:p>
        </p:txBody>
      </p:sp>
      <p:pic>
        <p:nvPicPr>
          <p:cNvPr id="22531" name="Imagen 1">
            <a:extLst>
              <a:ext uri="{FF2B5EF4-FFF2-40B4-BE49-F238E27FC236}">
                <a16:creationId xmlns:a16="http://schemas.microsoft.com/office/drawing/2014/main" id="{45E9BFF8-3F0E-4B81-AE4C-5AEDDB5D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09738"/>
            <a:ext cx="3059112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0C229349-6B0D-485A-A070-5D5610F013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LOS DESTERRADOS</a:t>
            </a:r>
          </a:p>
        </p:txBody>
      </p:sp>
      <p:sp>
        <p:nvSpPr>
          <p:cNvPr id="23555" name="CuadroTexto 3">
            <a:extLst>
              <a:ext uri="{FF2B5EF4-FFF2-40B4-BE49-F238E27FC236}">
                <a16:creationId xmlns:a16="http://schemas.microsoft.com/office/drawing/2014/main" id="{F177A09C-2098-4CCE-B934-CDFE5FEF3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6ª Etapa</a:t>
            </a:r>
          </a:p>
        </p:txBody>
      </p:sp>
      <p:pic>
        <p:nvPicPr>
          <p:cNvPr id="23556" name="Imagen 4">
            <a:extLst>
              <a:ext uri="{FF2B5EF4-FFF2-40B4-BE49-F238E27FC236}">
                <a16:creationId xmlns:a16="http://schemas.microsoft.com/office/drawing/2014/main" id="{CF108423-146A-4935-998D-BA40F15A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73238"/>
            <a:ext cx="4302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768E9A5-D959-47A3-8F6B-B3D0A6534E9A}"/>
              </a:ext>
            </a:extLst>
          </p:cNvPr>
          <p:cNvSpPr/>
          <p:nvPr/>
        </p:nvSpPr>
        <p:spPr>
          <a:xfrm>
            <a:off x="251520" y="374350"/>
            <a:ext cx="9042400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Fecha:</a:t>
            </a:r>
          </a:p>
          <a:p>
            <a:pPr eaLnBrk="1" hangingPunct="1">
              <a:defRPr/>
            </a:pPr>
            <a:r>
              <a:rPr lang="es-ES" dirty="0"/>
              <a:t>    587 - 539 a. C.</a:t>
            </a:r>
          </a:p>
          <a:p>
            <a:pPr eaLnBrk="1" hangingPunct="1">
              <a:defRPr/>
            </a:pPr>
            <a:endParaRPr lang="es-ES" sz="15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Protagonistas:</a:t>
            </a:r>
          </a:p>
          <a:p>
            <a:pPr eaLnBrk="1" hangingPunct="1">
              <a:defRPr/>
            </a:pPr>
            <a:r>
              <a:rPr lang="es-ES" dirty="0"/>
              <a:t> 	1. Nabucodonosor</a:t>
            </a:r>
          </a:p>
          <a:p>
            <a:pPr eaLnBrk="1" hangingPunct="1">
              <a:defRPr/>
            </a:pPr>
            <a:r>
              <a:rPr lang="es-ES" dirty="0"/>
              <a:t> 	2. Profetas: Isaías II, Ezequiel.</a:t>
            </a:r>
          </a:p>
          <a:p>
            <a:pPr eaLnBrk="1" hangingPunct="1">
              <a:defRPr/>
            </a:pPr>
            <a:r>
              <a:rPr lang="es-ES" dirty="0"/>
              <a:t> 	3. Reyes: </a:t>
            </a:r>
            <a:r>
              <a:rPr lang="es-ES" dirty="0" err="1"/>
              <a:t>Jeconías</a:t>
            </a:r>
            <a:r>
              <a:rPr lang="es-ES" dirty="0"/>
              <a:t>, Sedecías.</a:t>
            </a:r>
          </a:p>
          <a:p>
            <a:pPr eaLnBrk="1" hangingPunct="1">
              <a:defRPr/>
            </a:pPr>
            <a:endParaRPr lang="es-ES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Lugar:</a:t>
            </a:r>
          </a:p>
          <a:p>
            <a:pPr eaLnBrk="1" hangingPunct="1">
              <a:defRPr/>
            </a:pPr>
            <a:r>
              <a:rPr lang="es-ES" dirty="0"/>
              <a:t>    Babilonia.</a:t>
            </a:r>
          </a:p>
          <a:p>
            <a:pPr eaLnBrk="1" hangingPunct="1">
              <a:defRPr/>
            </a:pPr>
            <a:endParaRPr lang="es-ES" sz="15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>
                <a:latin typeface="+mj-lt"/>
              </a:rPr>
              <a:t>Características:</a:t>
            </a:r>
          </a:p>
          <a:p>
            <a:pPr eaLnBrk="1" hangingPunct="1">
              <a:defRPr/>
            </a:pPr>
            <a:endParaRPr lang="es-ES" sz="500" b="1" u="sng" dirty="0">
              <a:latin typeface="+mj-lt"/>
            </a:endParaRP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Crisis de fe; pierden: Templo, Tierra, Rey.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Aparecen las sinagogas.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Se da más valor a la circuncisión.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Gran producción literaria.</a:t>
            </a:r>
          </a:p>
          <a:p>
            <a:pPr eaLnBrk="1" hangingPunct="1">
              <a:defRPr/>
            </a:pPr>
            <a:endParaRPr lang="es-ES" dirty="0"/>
          </a:p>
        </p:txBody>
      </p:sp>
      <p:pic>
        <p:nvPicPr>
          <p:cNvPr id="24579" name="Imagen 5">
            <a:extLst>
              <a:ext uri="{FF2B5EF4-FFF2-40B4-BE49-F238E27FC236}">
                <a16:creationId xmlns:a16="http://schemas.microsoft.com/office/drawing/2014/main" id="{18CED3E9-476D-4BAC-B94D-3DAA5C13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115888"/>
            <a:ext cx="27368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AutoShape 6">
            <a:extLst>
              <a:ext uri="{FF2B5EF4-FFF2-40B4-BE49-F238E27FC236}">
                <a16:creationId xmlns:a16="http://schemas.microsoft.com/office/drawing/2014/main" id="{D602185C-00D7-4CC9-953E-C0D128C5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3789363"/>
            <a:ext cx="2430463" cy="728662"/>
          </a:xfrm>
          <a:prstGeom prst="wedgeRectCallout">
            <a:avLst>
              <a:gd name="adj1" fmla="val -55662"/>
              <a:gd name="adj2" fmla="val -98898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300" b="1">
                <a:latin typeface="Tempus Sans ITC" panose="04020404030007020202" pitchFamily="82" charset="0"/>
              </a:rPr>
              <a:t>Vela apagada</a:t>
            </a:r>
          </a:p>
        </p:txBody>
      </p:sp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7FA115-5A13-4C7F-9FC9-86090E64F65B}"/>
              </a:ext>
            </a:extLst>
          </p:cNvPr>
          <p:cNvSpPr txBox="1"/>
          <p:nvPr/>
        </p:nvSpPr>
        <p:spPr>
          <a:xfrm>
            <a:off x="107950" y="476250"/>
            <a:ext cx="5305425" cy="5118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Experiencia de </a:t>
            </a:r>
            <a:r>
              <a:rPr lang="es-EC" altLang="es-ES" sz="2300" b="1" u="sng" dirty="0">
                <a:latin typeface="+mj-lt"/>
              </a:rPr>
              <a:t>Dios</a:t>
            </a:r>
            <a:r>
              <a:rPr lang="es-ES" altLang="es-ES" sz="2300" b="1" u="sng" dirty="0">
                <a:latin typeface="+mj-lt"/>
              </a:rPr>
              <a:t>:</a:t>
            </a:r>
            <a:endParaRPr lang="es-EC" altLang="es-ES" sz="2300" b="1" u="sng" dirty="0">
              <a:latin typeface="+mj-lt"/>
            </a:endParaRPr>
          </a:p>
          <a:p>
            <a:pPr marL="800100" lvl="1" indent="-342900"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300" dirty="0">
                <a:latin typeface="+mj-lt"/>
              </a:rPr>
              <a:t>D</a:t>
            </a:r>
            <a:r>
              <a:rPr lang="es-ES" altLang="es-ES" sz="2300" dirty="0" err="1">
                <a:latin typeface="+mj-lt"/>
              </a:rPr>
              <a:t>ios</a:t>
            </a:r>
            <a:r>
              <a:rPr lang="es-ES" altLang="es-ES" sz="2300" dirty="0">
                <a:latin typeface="+mj-lt"/>
              </a:rPr>
              <a:t> creador que interviene en la historia, que hace de </a:t>
            </a:r>
            <a:r>
              <a:rPr lang="es-EC" altLang="es-ES" sz="2300" dirty="0">
                <a:latin typeface="+mj-lt"/>
              </a:rPr>
              <a:t>C</a:t>
            </a:r>
            <a:r>
              <a:rPr lang="es-ES" altLang="es-ES" sz="2300" dirty="0">
                <a:latin typeface="+mj-lt"/>
              </a:rPr>
              <a:t>iro, su siervo para liberar al pueblo.</a:t>
            </a:r>
            <a:endParaRPr lang="es-EC" altLang="es-ES" sz="2300" dirty="0">
              <a:latin typeface="+mj-lt"/>
            </a:endParaRPr>
          </a:p>
          <a:p>
            <a:pPr marL="800100" lvl="1" indent="-342900"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dirty="0">
                <a:latin typeface="+mj-lt"/>
              </a:rPr>
              <a:t>Nueva alianza ya no en las tablas de piedra sino en los corazones.</a:t>
            </a:r>
            <a:endParaRPr lang="es-EC" altLang="es-ES" sz="2300" dirty="0">
              <a:latin typeface="+mj-lt"/>
            </a:endParaRPr>
          </a:p>
          <a:p>
            <a:pPr marL="1200150" lvl="2" indent="-28575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s-EC" altLang="es-ES" sz="2300" dirty="0">
              <a:latin typeface="+mj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Libros: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" altLang="es-ES" sz="2300" dirty="0">
                <a:latin typeface="+mj-lt"/>
              </a:rPr>
              <a:t>Los libros que nos hablan de esta época son:</a:t>
            </a:r>
          </a:p>
          <a:p>
            <a:pPr marL="1200150" lvl="2" indent="-285750"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300" dirty="0">
                <a:latin typeface="+mj-lt"/>
              </a:rPr>
              <a:t>L</a:t>
            </a:r>
            <a:r>
              <a:rPr lang="es-ES" altLang="es-ES" sz="2300" dirty="0" err="1">
                <a:latin typeface="+mj-lt"/>
              </a:rPr>
              <a:t>amentaciones</a:t>
            </a:r>
            <a:endParaRPr lang="es-ES" altLang="es-ES" sz="2300" dirty="0">
              <a:latin typeface="+mj-lt"/>
            </a:endParaRPr>
          </a:p>
          <a:p>
            <a:pPr marL="1200150" lvl="2" indent="-285750"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300" dirty="0">
                <a:latin typeface="+mj-lt"/>
              </a:rPr>
              <a:t>I</a:t>
            </a:r>
            <a:r>
              <a:rPr lang="es-ES" altLang="es-ES" sz="2300" dirty="0" err="1">
                <a:latin typeface="+mj-lt"/>
              </a:rPr>
              <a:t>saías</a:t>
            </a:r>
            <a:r>
              <a:rPr lang="es-ES" altLang="es-ES" sz="2300" dirty="0">
                <a:latin typeface="+mj-lt"/>
              </a:rPr>
              <a:t> 40-55</a:t>
            </a:r>
          </a:p>
          <a:p>
            <a:pPr marL="1200150" lvl="2" indent="-285750"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300" dirty="0">
                <a:latin typeface="+mj-lt"/>
              </a:rPr>
              <a:t>E</a:t>
            </a:r>
            <a:r>
              <a:rPr lang="es-ES" altLang="es-ES" sz="2300" dirty="0" err="1">
                <a:latin typeface="+mj-lt"/>
              </a:rPr>
              <a:t>zequiel</a:t>
            </a:r>
            <a:endParaRPr lang="es-ES" altLang="es-ES" sz="2300" dirty="0">
              <a:latin typeface="+mj-lt"/>
            </a:endParaRPr>
          </a:p>
        </p:txBody>
      </p:sp>
      <p:pic>
        <p:nvPicPr>
          <p:cNvPr id="25603" name="Imagen 3">
            <a:extLst>
              <a:ext uri="{FF2B5EF4-FFF2-40B4-BE49-F238E27FC236}">
                <a16:creationId xmlns:a16="http://schemas.microsoft.com/office/drawing/2014/main" id="{9A4B8F72-3FF4-4CB2-A11D-A47DA37A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25538"/>
            <a:ext cx="298450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1BA5823B-B4B5-4586-BCA5-1B2BF77207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LOS RESTAURADORES O JUDAÍSMO</a:t>
            </a:r>
          </a:p>
        </p:txBody>
      </p:sp>
      <p:sp>
        <p:nvSpPr>
          <p:cNvPr id="26627" name="CuadroTexto 3">
            <a:extLst>
              <a:ext uri="{FF2B5EF4-FFF2-40B4-BE49-F238E27FC236}">
                <a16:creationId xmlns:a16="http://schemas.microsoft.com/office/drawing/2014/main" id="{0EFBF138-F79D-414B-9593-B350624C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7ª Etapa</a:t>
            </a:r>
          </a:p>
        </p:txBody>
      </p:sp>
      <p:pic>
        <p:nvPicPr>
          <p:cNvPr id="26628" name="Imagen 4">
            <a:extLst>
              <a:ext uri="{FF2B5EF4-FFF2-40B4-BE49-F238E27FC236}">
                <a16:creationId xmlns:a16="http://schemas.microsoft.com/office/drawing/2014/main" id="{DE552359-29D4-4B8C-86FE-ABDBBD91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211263"/>
            <a:ext cx="3024187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1CF4C40-0F35-4392-AFC7-F3A477078C5B}"/>
              </a:ext>
            </a:extLst>
          </p:cNvPr>
          <p:cNvSpPr/>
          <p:nvPr/>
        </p:nvSpPr>
        <p:spPr>
          <a:xfrm>
            <a:off x="251520" y="332656"/>
            <a:ext cx="9144000" cy="65864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Fecha: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    539 - 333 a. C.</a:t>
            </a:r>
          </a:p>
          <a:p>
            <a:pPr eaLnBrk="1" hangingPunct="1">
              <a:defRPr/>
            </a:pPr>
            <a:endParaRPr lang="es-ES" sz="5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Protagonistas: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	1. Josué, Zorobabel, Ageo, Zacarías.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	2. Esdras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	3. Nehemías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	4. Isaías III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	5. Ciro</a:t>
            </a:r>
          </a:p>
          <a:p>
            <a:pPr eaLnBrk="1" hangingPunct="1">
              <a:defRPr/>
            </a:pPr>
            <a:endParaRPr lang="es-ES" sz="5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Lugar:</a:t>
            </a:r>
          </a:p>
          <a:p>
            <a:pPr eaLnBrk="1" hangingPunct="1">
              <a:defRPr/>
            </a:pPr>
            <a:r>
              <a:rPr lang="es-ES" sz="2100" dirty="0">
                <a:latin typeface="+mj-lt"/>
              </a:rPr>
              <a:t>    Babilonia, Jerusalén.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2100" b="1" u="sng" dirty="0">
                <a:latin typeface="+mj-lt"/>
              </a:rPr>
              <a:t>Características: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100" dirty="0">
                <a:latin typeface="+mj-lt"/>
              </a:rPr>
              <a:t>Se propone reconstruir al pueblo entorno a:</a:t>
            </a:r>
          </a:p>
          <a:p>
            <a:pPr marL="1714500" lvl="3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100" dirty="0">
                <a:latin typeface="+mj-lt"/>
              </a:rPr>
              <a:t>Templo:	    515 a.C.</a:t>
            </a:r>
          </a:p>
          <a:p>
            <a:pPr marL="1714500" lvl="3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100" dirty="0">
                <a:latin typeface="+mj-lt"/>
              </a:rPr>
              <a:t>Ley: 	    458 a.C.</a:t>
            </a:r>
          </a:p>
          <a:p>
            <a:pPr marL="1714500" lvl="3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s-ES" sz="2100" dirty="0">
                <a:latin typeface="+mj-lt"/>
              </a:rPr>
              <a:t>Murallas:    445 a.C.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100" dirty="0">
                <a:latin typeface="+mj-lt"/>
              </a:rPr>
              <a:t>Nace el judaísmo como religión.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100" dirty="0">
                <a:latin typeface="+mj-lt"/>
              </a:rPr>
              <a:t>El profetismo empieza a desaparecer.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sz="2100" dirty="0">
                <a:latin typeface="+mj-lt"/>
              </a:rPr>
              <a:t>Florece la sabiduría del pueblo. </a:t>
            </a:r>
          </a:p>
          <a:p>
            <a:pPr eaLnBrk="1" hangingPunct="1">
              <a:defRPr/>
            </a:pPr>
            <a:endParaRPr lang="es-ES" dirty="0"/>
          </a:p>
        </p:txBody>
      </p:sp>
      <p:pic>
        <p:nvPicPr>
          <p:cNvPr id="27651" name="Imagen 5">
            <a:extLst>
              <a:ext uri="{FF2B5EF4-FFF2-40B4-BE49-F238E27FC236}">
                <a16:creationId xmlns:a16="http://schemas.microsoft.com/office/drawing/2014/main" id="{0FCB621E-2D85-49A4-A19D-9CC59875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336925"/>
            <a:ext cx="2138362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6">
            <a:extLst>
              <a:ext uri="{FF2B5EF4-FFF2-40B4-BE49-F238E27FC236}">
                <a16:creationId xmlns:a16="http://schemas.microsoft.com/office/drawing/2014/main" id="{5D0755E1-B1F7-4E4E-B36D-F4DB553EA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412875"/>
            <a:ext cx="2663825" cy="1258888"/>
          </a:xfrm>
          <a:prstGeom prst="cloudCallout">
            <a:avLst>
              <a:gd name="adj1" fmla="val -55000"/>
              <a:gd name="adj2" fmla="val -70042"/>
            </a:avLst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>
                <a:latin typeface="Tempus Sans ITC" panose="04020404030007020202" pitchFamily="82" charset="0"/>
              </a:rPr>
              <a:t>Biblia</a:t>
            </a:r>
          </a:p>
        </p:txBody>
      </p:sp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3AE20CD-B809-4BE3-A5DD-F5A103CB20E9}"/>
              </a:ext>
            </a:extLst>
          </p:cNvPr>
          <p:cNvSpPr txBox="1"/>
          <p:nvPr/>
        </p:nvSpPr>
        <p:spPr>
          <a:xfrm>
            <a:off x="4763" y="409575"/>
            <a:ext cx="5305425" cy="6038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Experiencia de </a:t>
            </a:r>
            <a:r>
              <a:rPr lang="es-EC" altLang="es-ES" sz="2300" b="1" u="sng" dirty="0">
                <a:latin typeface="+mj-lt"/>
              </a:rPr>
              <a:t>Dios</a:t>
            </a:r>
            <a:r>
              <a:rPr lang="es-ES" altLang="es-ES" sz="2300" b="1" u="sng" dirty="0">
                <a:latin typeface="+mj-lt"/>
              </a:rPr>
              <a:t>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s-EC" altLang="es-ES" sz="2300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C" altLang="es-ES" sz="2300" dirty="0">
                <a:latin typeface="+mj-lt"/>
              </a:rPr>
              <a:t>Hay dos criterios que caracterizan esta experiencia:</a:t>
            </a: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Los discípulos de </a:t>
            </a:r>
            <a:r>
              <a:rPr lang="es-EC" altLang="es-ES" sz="2300" dirty="0">
                <a:latin typeface="+mj-lt"/>
              </a:rPr>
              <a:t>I</a:t>
            </a:r>
            <a:r>
              <a:rPr lang="es-ES" altLang="es-ES" sz="2300" dirty="0" err="1">
                <a:latin typeface="+mj-lt"/>
              </a:rPr>
              <a:t>saías</a:t>
            </a:r>
            <a:r>
              <a:rPr lang="es-ES" altLang="es-ES" sz="2300" dirty="0">
                <a:latin typeface="+mj-lt"/>
              </a:rPr>
              <a:t> experimentan un </a:t>
            </a:r>
            <a:r>
              <a:rPr lang="es-EC" altLang="es-ES" sz="2300" dirty="0">
                <a:latin typeface="+mj-lt"/>
              </a:rPr>
              <a:t>D</a:t>
            </a:r>
            <a:r>
              <a:rPr lang="es-ES" altLang="es-ES" sz="2300" dirty="0" err="1">
                <a:latin typeface="+mj-lt"/>
              </a:rPr>
              <a:t>ios</a:t>
            </a:r>
            <a:r>
              <a:rPr lang="es-ES" altLang="es-ES" sz="2300" dirty="0">
                <a:latin typeface="+mj-lt"/>
              </a:rPr>
              <a:t> universal</a:t>
            </a:r>
            <a:r>
              <a:rPr lang="es-EC" altLang="es-ES" sz="2300" dirty="0">
                <a:latin typeface="+mj-lt"/>
              </a:rPr>
              <a:t>.</a:t>
            </a: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Esdras </a:t>
            </a:r>
            <a:r>
              <a:rPr lang="es-EC" altLang="es-ES" sz="2300" dirty="0">
                <a:latin typeface="+mj-lt"/>
              </a:rPr>
              <a:t>encierra</a:t>
            </a:r>
            <a:r>
              <a:rPr lang="es-ES" altLang="es-ES" sz="2300" dirty="0">
                <a:latin typeface="+mj-lt"/>
              </a:rPr>
              <a:t> a </a:t>
            </a:r>
            <a:r>
              <a:rPr lang="es-EC" altLang="es-ES" sz="2300" dirty="0">
                <a:latin typeface="+mj-lt"/>
              </a:rPr>
              <a:t>D</a:t>
            </a:r>
            <a:r>
              <a:rPr lang="es-ES" altLang="es-ES" sz="2300" dirty="0" err="1">
                <a:latin typeface="+mj-lt"/>
              </a:rPr>
              <a:t>ios</a:t>
            </a:r>
            <a:r>
              <a:rPr lang="es-ES" altLang="es-ES" sz="2300" dirty="0">
                <a:latin typeface="+mj-lt"/>
              </a:rPr>
              <a:t> </a:t>
            </a:r>
            <a:r>
              <a:rPr lang="es-EC" altLang="es-ES" sz="2300" dirty="0">
                <a:latin typeface="+mj-lt"/>
              </a:rPr>
              <a:t>en la </a:t>
            </a:r>
            <a:r>
              <a:rPr lang="es-ES" altLang="es-ES" sz="2300" dirty="0">
                <a:latin typeface="+mj-lt"/>
              </a:rPr>
              <a:t>ley.</a:t>
            </a:r>
          </a:p>
          <a:p>
            <a:pPr marL="2171700" lvl="4" indent="-34290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s-EC" altLang="es-ES" sz="2300" dirty="0">
              <a:latin typeface="+mj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Libros: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C" altLang="es-ES" sz="2300" dirty="0">
                <a:latin typeface="+mj-lt"/>
              </a:rPr>
              <a:t>Este periodo está relatado en</a:t>
            </a:r>
            <a:r>
              <a:rPr lang="es-ES" altLang="es-ES" sz="2300" dirty="0">
                <a:latin typeface="+mj-lt"/>
              </a:rPr>
              <a:t>: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s-ES" altLang="es-ES" sz="2300" dirty="0">
              <a:latin typeface="+mj-lt"/>
            </a:endParaRP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I</a:t>
            </a:r>
            <a:r>
              <a:rPr lang="es-ES" altLang="es-ES" sz="2300" dirty="0">
                <a:latin typeface="+mj-lt"/>
              </a:rPr>
              <a:t>s 56-66, </a:t>
            </a: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Z</a:t>
            </a:r>
            <a:r>
              <a:rPr lang="es-ES" altLang="es-ES" sz="2300" dirty="0" err="1">
                <a:latin typeface="+mj-lt"/>
              </a:rPr>
              <a:t>acarías</a:t>
            </a:r>
            <a:endParaRPr lang="es-ES" altLang="es-ES" sz="2300" dirty="0">
              <a:latin typeface="+mj-lt"/>
            </a:endParaRP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A</a:t>
            </a:r>
            <a:r>
              <a:rPr lang="es-ES" altLang="es-ES" sz="2300" dirty="0">
                <a:latin typeface="+mj-lt"/>
              </a:rPr>
              <a:t>geo</a:t>
            </a: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J</a:t>
            </a:r>
            <a:r>
              <a:rPr lang="es-ES" altLang="es-ES" sz="2300" dirty="0" err="1">
                <a:latin typeface="+mj-lt"/>
              </a:rPr>
              <a:t>oel</a:t>
            </a:r>
            <a:endParaRPr lang="es-ES" altLang="es-ES" sz="2300" dirty="0">
              <a:latin typeface="+mj-lt"/>
            </a:endParaRP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E</a:t>
            </a:r>
            <a:r>
              <a:rPr lang="es-ES" altLang="es-ES" sz="2300" dirty="0" err="1">
                <a:latin typeface="+mj-lt"/>
              </a:rPr>
              <a:t>sdras</a:t>
            </a:r>
            <a:endParaRPr lang="es-ES" altLang="es-ES" sz="2300" dirty="0">
              <a:latin typeface="+mj-lt"/>
            </a:endParaRPr>
          </a:p>
          <a:p>
            <a:pPr marL="1257300" lvl="2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N</a:t>
            </a:r>
            <a:r>
              <a:rPr lang="es-ES" altLang="es-ES" sz="2300" dirty="0" err="1">
                <a:latin typeface="+mj-lt"/>
              </a:rPr>
              <a:t>ehemías</a:t>
            </a:r>
            <a:r>
              <a:rPr lang="es-ES" altLang="es-ES" sz="2300" dirty="0">
                <a:latin typeface="+mj-lt"/>
              </a:rPr>
              <a:t>.</a:t>
            </a:r>
          </a:p>
        </p:txBody>
      </p:sp>
      <p:pic>
        <p:nvPicPr>
          <p:cNvPr id="28675" name="Imagen 4">
            <a:extLst>
              <a:ext uri="{FF2B5EF4-FFF2-40B4-BE49-F238E27FC236}">
                <a16:creationId xmlns:a16="http://schemas.microsoft.com/office/drawing/2014/main" id="{6291107A-FFF4-441F-B764-F2BD72ED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557338"/>
            <a:ext cx="33782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13D07AEC-EBC3-4D8E-9E08-788448F34A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LOS DEFENSORES DE LA FE</a:t>
            </a:r>
          </a:p>
        </p:txBody>
      </p:sp>
      <p:sp>
        <p:nvSpPr>
          <p:cNvPr id="29699" name="CuadroTexto 3">
            <a:extLst>
              <a:ext uri="{FF2B5EF4-FFF2-40B4-BE49-F238E27FC236}">
                <a16:creationId xmlns:a16="http://schemas.microsoft.com/office/drawing/2014/main" id="{151C37AD-0AC8-455E-9D6F-858263102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8ª Etapa</a:t>
            </a:r>
          </a:p>
        </p:txBody>
      </p:sp>
      <p:pic>
        <p:nvPicPr>
          <p:cNvPr id="29700" name="Imagen 4">
            <a:extLst>
              <a:ext uri="{FF2B5EF4-FFF2-40B4-BE49-F238E27FC236}">
                <a16:creationId xmlns:a16="http://schemas.microsoft.com/office/drawing/2014/main" id="{BE8FE812-C0A6-4B7D-B27F-9B3533F4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23988"/>
            <a:ext cx="3289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4991B6-16C2-45C9-BD8B-E701BFAD6EA6}"/>
              </a:ext>
            </a:extLst>
          </p:cNvPr>
          <p:cNvSpPr/>
          <p:nvPr/>
        </p:nvSpPr>
        <p:spPr>
          <a:xfrm>
            <a:off x="179512" y="305068"/>
            <a:ext cx="9144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b="1" u="sng" dirty="0">
                <a:latin typeface="+mj-lt"/>
              </a:rPr>
              <a:t>Fecha:</a:t>
            </a:r>
          </a:p>
          <a:p>
            <a:pPr eaLnBrk="1" hangingPunct="1">
              <a:defRPr/>
            </a:pPr>
            <a:r>
              <a:rPr lang="es-ES" sz="1900" dirty="0">
                <a:latin typeface="+mj-lt"/>
              </a:rPr>
              <a:t>     333 - 63 a. C.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b="1" u="sng" dirty="0">
                <a:latin typeface="+mj-lt"/>
              </a:rPr>
              <a:t>Protagonistas:</a:t>
            </a:r>
          </a:p>
          <a:p>
            <a:pPr eaLnBrk="1" hangingPunct="1">
              <a:defRPr/>
            </a:pPr>
            <a:r>
              <a:rPr lang="es-ES" sz="1900" dirty="0">
                <a:latin typeface="+mj-lt"/>
              </a:rPr>
              <a:t> 	1. Alejandro Magno</a:t>
            </a:r>
          </a:p>
          <a:p>
            <a:pPr eaLnBrk="1" hangingPunct="1">
              <a:defRPr/>
            </a:pPr>
            <a:r>
              <a:rPr lang="es-ES" sz="1900" dirty="0">
                <a:latin typeface="+mj-lt"/>
              </a:rPr>
              <a:t> 	2. </a:t>
            </a:r>
            <a:r>
              <a:rPr lang="es-ES" sz="1900" dirty="0" err="1">
                <a:latin typeface="+mj-lt"/>
              </a:rPr>
              <a:t>Antioco</a:t>
            </a:r>
            <a:r>
              <a:rPr lang="es-ES" sz="1900" dirty="0">
                <a:latin typeface="+mj-lt"/>
              </a:rPr>
              <a:t> IV</a:t>
            </a:r>
          </a:p>
          <a:p>
            <a:pPr eaLnBrk="1" hangingPunct="1">
              <a:defRPr/>
            </a:pPr>
            <a:r>
              <a:rPr lang="es-ES" sz="1900" dirty="0">
                <a:latin typeface="+mj-lt"/>
              </a:rPr>
              <a:t> 	3. Familia Macabea: Matatías, Judas, Simón, Juan, Eleazar, Jonatán.	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b="1" u="sng" dirty="0">
                <a:latin typeface="+mj-lt"/>
              </a:rPr>
              <a:t>Lugar:</a:t>
            </a:r>
          </a:p>
          <a:p>
            <a:pPr eaLnBrk="1" hangingPunct="1">
              <a:defRPr/>
            </a:pPr>
            <a:r>
              <a:rPr lang="es-ES" sz="1900" dirty="0">
                <a:latin typeface="+mj-lt"/>
              </a:rPr>
              <a:t>      En la montañas de Judá.</a:t>
            </a:r>
          </a:p>
          <a:p>
            <a:pPr eaLnBrk="1" hangingPunct="1">
              <a:defRPr/>
            </a:pPr>
            <a:endParaRPr lang="es-ES" sz="1000" dirty="0">
              <a:latin typeface="+mj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b="1" u="sng" dirty="0">
                <a:latin typeface="+mj-lt"/>
              </a:rPr>
              <a:t>Características: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Penetración de la cultura griega.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Conflictos religiosos y culturales.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Antíoco IV roba los objetos sagrados del Templo.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Prohíbe la circuncisión y el sábado.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Les obliga a comer carne de cerdo.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Mete a Zeus en el Templo.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Los castiga con la muerte.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Los macabeos defienden su cultura y tradiciones.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Época de martirio y de dolor.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Nace el género apocalíptico.</a:t>
            </a:r>
          </a:p>
          <a:p>
            <a:pPr marL="1257300" lvl="2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sz="1900" dirty="0">
                <a:latin typeface="+mj-lt"/>
              </a:rPr>
              <a:t>Nace la idea de la resurrección.</a:t>
            </a:r>
            <a:endParaRPr lang="es-ES" sz="1900" dirty="0"/>
          </a:p>
        </p:txBody>
      </p:sp>
      <p:pic>
        <p:nvPicPr>
          <p:cNvPr id="30723" name="Imagen 4">
            <a:extLst>
              <a:ext uri="{FF2B5EF4-FFF2-40B4-BE49-F238E27FC236}">
                <a16:creationId xmlns:a16="http://schemas.microsoft.com/office/drawing/2014/main" id="{52243212-74E0-42B1-B279-9F8DC75E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4059238"/>
            <a:ext cx="223202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6">
            <a:extLst>
              <a:ext uri="{FF2B5EF4-FFF2-40B4-BE49-F238E27FC236}">
                <a16:creationId xmlns:a16="http://schemas.microsoft.com/office/drawing/2014/main" id="{0C5F21B2-CB93-402E-8389-DD0E1FF5F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2781300"/>
            <a:ext cx="2735262" cy="944563"/>
          </a:xfrm>
          <a:prstGeom prst="cloudCallout">
            <a:avLst>
              <a:gd name="adj1" fmla="val 57361"/>
              <a:gd name="adj2" fmla="val -75926"/>
            </a:avLst>
          </a:prstGeom>
          <a:gradFill rotWithShape="1">
            <a:gsLst>
              <a:gs pos="0">
                <a:schemeClr val="bg1"/>
              </a:gs>
              <a:gs pos="100000">
                <a:srgbClr val="FF91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500" b="1">
                <a:latin typeface="Tempus Sans ITC" panose="04020404030007020202" pitchFamily="82" charset="0"/>
              </a:rPr>
              <a:t>Candelabro</a:t>
            </a:r>
          </a:p>
        </p:txBody>
      </p:sp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2D16EF1-5B71-485E-B005-E0EF2A5D8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4099" name="WordArt 3">
            <a:extLst>
              <a:ext uri="{FF2B5EF4-FFF2-40B4-BE49-F238E27FC236}">
                <a16:creationId xmlns:a16="http://schemas.microsoft.com/office/drawing/2014/main" id="{97006577-3F43-4551-98D8-47D511953A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990600"/>
            <a:ext cx="6019800" cy="990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El camino de Israel</a:t>
            </a:r>
          </a:p>
        </p:txBody>
      </p:sp>
      <p:pic>
        <p:nvPicPr>
          <p:cNvPr id="4100" name="Imagen 2">
            <a:extLst>
              <a:ext uri="{FF2B5EF4-FFF2-40B4-BE49-F238E27FC236}">
                <a16:creationId xmlns:a16="http://schemas.microsoft.com/office/drawing/2014/main" id="{AE44598A-7153-4655-88CC-8573C1FD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2276475"/>
            <a:ext cx="267335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5FF38B-D8BD-40EA-96A5-5D213295D908}"/>
              </a:ext>
            </a:extLst>
          </p:cNvPr>
          <p:cNvSpPr txBox="1"/>
          <p:nvPr/>
        </p:nvSpPr>
        <p:spPr>
          <a:xfrm>
            <a:off x="6084168" y="5991606"/>
            <a:ext cx="237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highlight>
                  <a:srgbClr val="FFFF00"/>
                </a:highlight>
              </a:rPr>
              <a:t>Ver páginas 5 - 9</a:t>
            </a:r>
            <a:endParaRPr lang="es-EC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F2421A-FACD-4F59-BBA4-2A59110E158C}"/>
              </a:ext>
            </a:extLst>
          </p:cNvPr>
          <p:cNvSpPr txBox="1"/>
          <p:nvPr/>
        </p:nvSpPr>
        <p:spPr>
          <a:xfrm>
            <a:off x="107950" y="476250"/>
            <a:ext cx="5305425" cy="5189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Experiencia de </a:t>
            </a:r>
            <a:r>
              <a:rPr lang="es-EC" altLang="es-ES" sz="2300" b="1" u="sng" dirty="0">
                <a:latin typeface="+mj-lt"/>
              </a:rPr>
              <a:t>Dios</a:t>
            </a:r>
            <a:r>
              <a:rPr lang="es-ES" altLang="es-ES" sz="2300" b="1" u="sng" dirty="0">
                <a:latin typeface="+mj-lt"/>
              </a:rPr>
              <a:t>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s-ES" altLang="es-ES" sz="2300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s-ES" sz="2300" dirty="0">
                <a:latin typeface="+mj-lt"/>
              </a:rPr>
              <a:t>Se centró en la defensa de su fe, sus símbolos culturales son: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s-ES" altLang="es-ES" sz="2300" dirty="0">
              <a:latin typeface="+mj-lt"/>
            </a:endParaRPr>
          </a:p>
          <a:p>
            <a:pPr marL="1200150" lvl="2" indent="-28575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El templo</a:t>
            </a:r>
          </a:p>
          <a:p>
            <a:pPr marL="1200150" lvl="2" indent="-28575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La Ley</a:t>
            </a:r>
          </a:p>
          <a:p>
            <a:pPr marL="1200150" lvl="2" indent="-28575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es-ES" sz="2300" dirty="0">
                <a:latin typeface="+mj-lt"/>
              </a:rPr>
              <a:t>La circuncisión.</a:t>
            </a:r>
            <a:endParaRPr lang="es-EC" altLang="es-ES" sz="2300" dirty="0">
              <a:latin typeface="+mj-lt"/>
            </a:endParaRPr>
          </a:p>
          <a:p>
            <a:pPr marL="2114550" lvl="4" indent="-285750"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s-EC" altLang="es-ES" sz="2300" dirty="0">
              <a:latin typeface="+mj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Libros: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altLang="es-ES" sz="2300" dirty="0">
                <a:latin typeface="+mj-lt"/>
              </a:rPr>
              <a:t>Los textos que recuerdan estos hechos son: </a:t>
            </a:r>
          </a:p>
          <a:p>
            <a:pPr marL="1714500" lvl="3" indent="-342900"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Daniel</a:t>
            </a:r>
            <a:endParaRPr lang="es-ES" altLang="es-ES" sz="2300" dirty="0">
              <a:latin typeface="+mj-lt"/>
            </a:endParaRPr>
          </a:p>
          <a:p>
            <a:pPr marL="1714500" lvl="3" indent="-342900" eaLnBrk="1" hangingPunct="1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s-EC" altLang="es-ES" sz="2300" dirty="0">
                <a:latin typeface="+mj-lt"/>
              </a:rPr>
              <a:t>1 y 2 Macabeos.</a:t>
            </a:r>
            <a:endParaRPr lang="es-ES" altLang="es-ES" sz="2300" dirty="0">
              <a:latin typeface="+mj-lt"/>
            </a:endParaRP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066ED8A7-D356-48FA-84A3-32C375CB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274005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D3D23D9-2D23-4A50-B742-E44ED79E4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3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32771" name="WordArt 3">
            <a:extLst>
              <a:ext uri="{FF2B5EF4-FFF2-40B4-BE49-F238E27FC236}">
                <a16:creationId xmlns:a16="http://schemas.microsoft.com/office/drawing/2014/main" id="{F6A8A43D-9FD7-406F-9916-FFE0E591A9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990600"/>
            <a:ext cx="7613848" cy="1524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Celebramos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la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presencia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de Dios</a:t>
            </a:r>
          </a:p>
        </p:txBody>
      </p:sp>
      <p:graphicFrame>
        <p:nvGraphicFramePr>
          <p:cNvPr id="32772" name="Object 4">
            <a:extLst>
              <a:ext uri="{FF2B5EF4-FFF2-40B4-BE49-F238E27FC236}">
                <a16:creationId xmlns:a16="http://schemas.microsoft.com/office/drawing/2014/main" id="{3B8F0C4D-DFD7-4049-919A-5E7C0D6F9C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2514600"/>
          <a:ext cx="44196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24409524" imgH="32847619" progId="MSPhotoEd.3">
                  <p:embed/>
                </p:oleObj>
              </mc:Choice>
              <mc:Fallback>
                <p:oleObj name="Fotografía de Photo Editor" r:id="rId2" imgW="24409524" imgH="32847619" progId="MSPhotoEd.3">
                  <p:embed/>
                  <p:pic>
                    <p:nvPicPr>
                      <p:cNvPr id="32772" name="Object 4">
                        <a:extLst>
                          <a:ext uri="{FF2B5EF4-FFF2-40B4-BE49-F238E27FC236}">
                            <a16:creationId xmlns:a16="http://schemas.microsoft.com/office/drawing/2014/main" id="{3B8F0C4D-DFD7-4049-919A-5E7C0D6F9C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4419600" cy="40640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6">
            <a:extLst>
              <a:ext uri="{FF2B5EF4-FFF2-40B4-BE49-F238E27FC236}">
                <a16:creationId xmlns:a16="http://schemas.microsoft.com/office/drawing/2014/main" id="{94AA0FA5-2454-4A70-B498-76C2F2331B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1066800"/>
          <a:ext cx="364807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6752381" imgH="9733333" progId="MSPhotoEd.3">
                  <p:embed/>
                </p:oleObj>
              </mc:Choice>
              <mc:Fallback>
                <p:oleObj name="Fotografía de Photo Editor" r:id="rId2" imgW="6752381" imgH="9733333" progId="MSPhotoEd.3">
                  <p:embed/>
                  <p:pic>
                    <p:nvPicPr>
                      <p:cNvPr id="33794" name="Object 6">
                        <a:extLst>
                          <a:ext uri="{FF2B5EF4-FFF2-40B4-BE49-F238E27FC236}">
                            <a16:creationId xmlns:a16="http://schemas.microsoft.com/office/drawing/2014/main" id="{94AA0FA5-2454-4A70-B498-76C2F2331B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3648075" cy="5257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8">
            <a:extLst>
              <a:ext uri="{FF2B5EF4-FFF2-40B4-BE49-F238E27FC236}">
                <a16:creationId xmlns:a16="http://schemas.microsoft.com/office/drawing/2014/main" id="{C126752A-B1E7-4DF8-8E6C-02CA74F06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066800"/>
            <a:ext cx="4329111" cy="552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900" b="1" dirty="0">
                <a:solidFill>
                  <a:srgbClr val="C00000"/>
                </a:solidFill>
                <a:latin typeface="Tahoma" panose="020B0604030504040204" pitchFamily="34" charset="0"/>
              </a:rPr>
              <a:t>Guía celebración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400" dirty="0">
                <a:latin typeface="Tahoma" panose="020B0604030504040204" pitchFamily="34" charset="0"/>
              </a:rPr>
              <a:t>Motivación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400" dirty="0">
                <a:latin typeface="Tahoma" panose="020B0604030504040204" pitchFamily="34" charset="0"/>
              </a:rPr>
              <a:t>Canto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400" dirty="0">
                <a:latin typeface="Tahoma" panose="020B0604030504040204" pitchFamily="34" charset="0"/>
              </a:rPr>
              <a:t>Lectura: </a:t>
            </a:r>
            <a:r>
              <a:rPr lang="es-ES" altLang="es-ES" sz="2400" dirty="0" err="1">
                <a:latin typeface="Tahoma" panose="020B0604030504040204" pitchFamily="34" charset="0"/>
              </a:rPr>
              <a:t>Dt</a:t>
            </a:r>
            <a:r>
              <a:rPr lang="es-ES" altLang="es-ES" sz="2400" dirty="0">
                <a:latin typeface="Tahoma" panose="020B0604030504040204" pitchFamily="34" charset="0"/>
              </a:rPr>
              <a:t> 26, 5 – 9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400" dirty="0">
                <a:latin typeface="Tahoma" panose="020B0604030504040204" pitchFamily="34" charset="0"/>
              </a:rPr>
              <a:t>Compartir 8 etapas 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r>
              <a:rPr lang="es-ES" altLang="es-ES" sz="2400" dirty="0">
                <a:latin typeface="Tahoma" panose="020B0604030504040204" pitchFamily="34" charset="0"/>
              </a:rPr>
              <a:t>Canto final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endParaRPr lang="es-ES" altLang="es-ES" sz="2400" dirty="0">
              <a:latin typeface="Tahoma" panose="020B0604030504040204" pitchFamily="34" charset="0"/>
            </a:endParaRP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endParaRPr lang="es-ES" altLang="es-ES" sz="2400" dirty="0">
              <a:latin typeface="Tahoma" panose="020B0604030504040204" pitchFamily="34" charset="0"/>
            </a:endParaRPr>
          </a:p>
          <a:p>
            <a:pPr marL="514350" indent="-514350" eaLnBrk="1" hangingPunct="1">
              <a:spcBef>
                <a:spcPct val="50000"/>
              </a:spcBef>
              <a:buFontTx/>
              <a:buAutoNum type="arabicPeriod"/>
            </a:pPr>
            <a:endParaRPr lang="es-ES" altLang="es-ES" sz="24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s-ES" altLang="es-ES" sz="2400" dirty="0">
                <a:highlight>
                  <a:srgbClr val="FFFF00"/>
                </a:highlight>
                <a:latin typeface="Tahoma" panose="020B0604030504040204" pitchFamily="34" charset="0"/>
              </a:rPr>
              <a:t>Ver folleto pág. 36</a:t>
            </a:r>
          </a:p>
        </p:txBody>
      </p:sp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6">
            <a:extLst>
              <a:ext uri="{FF2B5EF4-FFF2-40B4-BE49-F238E27FC236}">
                <a16:creationId xmlns:a16="http://schemas.microsoft.com/office/drawing/2014/main" id="{CEB19429-7705-437B-82AB-E3EF0A36CC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4724400" cy="1447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High Tower Text" panose="02040502050506030303" pitchFamily="18" charset="0"/>
              </a:rPr>
              <a:t>Huellas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High Tower Text" panose="02040502050506030303" pitchFamily="18" charset="0"/>
              </a:rPr>
              <a:t>:</a:t>
            </a:r>
          </a:p>
        </p:txBody>
      </p:sp>
      <p:sp>
        <p:nvSpPr>
          <p:cNvPr id="34819" name="AutoShape 7">
            <a:extLst>
              <a:ext uri="{FF2B5EF4-FFF2-40B4-BE49-F238E27FC236}">
                <a16:creationId xmlns:a16="http://schemas.microsoft.com/office/drawing/2014/main" id="{5C20632B-8A1A-4215-9AD0-C3BA9EFD1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1412776"/>
            <a:ext cx="3748090" cy="1254224"/>
          </a:xfrm>
          <a:prstGeom prst="wedgeEllipseCallout">
            <a:avLst>
              <a:gd name="adj1" fmla="val -32810"/>
              <a:gd name="adj2" fmla="val 77653"/>
            </a:avLst>
          </a:prstGeom>
          <a:gradFill rotWithShape="0">
            <a:gsLst>
              <a:gs pos="0">
                <a:srgbClr val="FFFF99"/>
              </a:gs>
              <a:gs pos="100000">
                <a:srgbClr val="FFFFE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4400" b="1" dirty="0">
                <a:latin typeface="Tempus Sans ITC" panose="04020404030007020202" pitchFamily="82" charset="0"/>
              </a:rPr>
              <a:t>Huellas</a:t>
            </a:r>
            <a:endParaRPr lang="es-ES" altLang="es-ES" sz="4400" b="1" dirty="0">
              <a:latin typeface="Tempus Sans ITC" panose="04020404030007020202" pitchFamily="82" charset="0"/>
            </a:endParaRPr>
          </a:p>
        </p:txBody>
      </p:sp>
      <p:pic>
        <p:nvPicPr>
          <p:cNvPr id="34820" name="Imagen 2">
            <a:extLst>
              <a:ext uri="{FF2B5EF4-FFF2-40B4-BE49-F238E27FC236}">
                <a16:creationId xmlns:a16="http://schemas.microsoft.com/office/drawing/2014/main" id="{F26A2D3C-1A1F-4564-B70F-09B3E1B7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146425"/>
            <a:ext cx="43878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n 3">
            <a:extLst>
              <a:ext uri="{FF2B5EF4-FFF2-40B4-BE49-F238E27FC236}">
                <a16:creationId xmlns:a16="http://schemas.microsoft.com/office/drawing/2014/main" id="{42F6A25E-9EC2-4AF9-83E0-6E27AE53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05263"/>
            <a:ext cx="25177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DC53D8-B921-446B-875F-668E375D177C}"/>
              </a:ext>
            </a:extLst>
          </p:cNvPr>
          <p:cNvSpPr txBox="1"/>
          <p:nvPr/>
        </p:nvSpPr>
        <p:spPr>
          <a:xfrm>
            <a:off x="7694766" y="141702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1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5">
            <a:extLst>
              <a:ext uri="{FF2B5EF4-FFF2-40B4-BE49-F238E27FC236}">
                <a16:creationId xmlns:a16="http://schemas.microsoft.com/office/drawing/2014/main" id="{D1CA7042-5384-4DFA-8E74-6570CF3D6E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831590">
            <a:off x="1547813" y="836613"/>
            <a:ext cx="6840537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3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70707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3480000" scaled="1"/>
                </a:gradFill>
                <a:latin typeface="Impact" panose="020B0806030902050204" pitchFamily="34" charset="0"/>
              </a:rPr>
              <a:t>Piedras y cadenas</a:t>
            </a:r>
          </a:p>
        </p:txBody>
      </p:sp>
      <p:sp>
        <p:nvSpPr>
          <p:cNvPr id="35843" name="AutoShape 6">
            <a:extLst>
              <a:ext uri="{FF2B5EF4-FFF2-40B4-BE49-F238E27FC236}">
                <a16:creationId xmlns:a16="http://schemas.microsoft.com/office/drawing/2014/main" id="{F87EAFF2-417B-4597-AFF3-21B363327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505200"/>
            <a:ext cx="3276600" cy="1905000"/>
          </a:xfrm>
          <a:prstGeom prst="wedgeRoundRectCallout">
            <a:avLst>
              <a:gd name="adj1" fmla="val 70495"/>
              <a:gd name="adj2" fmla="val -5250"/>
              <a:gd name="adj3" fmla="val 16667"/>
            </a:avLst>
          </a:prstGeom>
          <a:gradFill rotWithShape="0">
            <a:gsLst>
              <a:gs pos="0">
                <a:srgbClr val="FF91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3400" b="1">
                <a:latin typeface="Tempus Sans ITC" panose="04020404030007020202" pitchFamily="82" charset="0"/>
              </a:rPr>
              <a:t>Esclavitud y Opresión</a:t>
            </a:r>
            <a:endParaRPr lang="es-ES" altLang="es-ES" sz="3400" b="1">
              <a:latin typeface="Tempus Sans ITC" panose="04020404030007020202" pitchFamily="82" charset="0"/>
            </a:endParaRPr>
          </a:p>
        </p:txBody>
      </p:sp>
      <p:pic>
        <p:nvPicPr>
          <p:cNvPr id="35844" name="Imagen 2">
            <a:extLst>
              <a:ext uri="{FF2B5EF4-FFF2-40B4-BE49-F238E27FC236}">
                <a16:creationId xmlns:a16="http://schemas.microsoft.com/office/drawing/2014/main" id="{365CB355-7223-42A2-9FB4-9A2FB64A6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2422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n 3">
            <a:extLst>
              <a:ext uri="{FF2B5EF4-FFF2-40B4-BE49-F238E27FC236}">
                <a16:creationId xmlns:a16="http://schemas.microsoft.com/office/drawing/2014/main" id="{FC321171-966C-494B-A109-76CCACD2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4721225"/>
            <a:ext cx="287813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4DF4770-EE40-47B7-9A0C-6D263327F56A}"/>
              </a:ext>
            </a:extLst>
          </p:cNvPr>
          <p:cNvSpPr txBox="1"/>
          <p:nvPr/>
        </p:nvSpPr>
        <p:spPr>
          <a:xfrm>
            <a:off x="7694766" y="141702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2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5">
            <a:extLst>
              <a:ext uri="{FF2B5EF4-FFF2-40B4-BE49-F238E27FC236}">
                <a16:creationId xmlns:a16="http://schemas.microsoft.com/office/drawing/2014/main" id="{93818D9D-49D1-42B4-AA4E-3A9698191E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404813"/>
            <a:ext cx="6769100" cy="15113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Montaña y cadenas rotas</a:t>
            </a:r>
          </a:p>
        </p:txBody>
      </p:sp>
      <p:sp>
        <p:nvSpPr>
          <p:cNvPr id="36867" name="AutoShape 6">
            <a:extLst>
              <a:ext uri="{FF2B5EF4-FFF2-40B4-BE49-F238E27FC236}">
                <a16:creationId xmlns:a16="http://schemas.microsoft.com/office/drawing/2014/main" id="{F4DDE578-C2BD-4FB2-9A2E-EA1EA2E8A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2349500"/>
            <a:ext cx="4032250" cy="1657350"/>
          </a:xfrm>
          <a:prstGeom prst="cloudCallout">
            <a:avLst>
              <a:gd name="adj1" fmla="val -62833"/>
              <a:gd name="adj2" fmla="val -103255"/>
            </a:avLst>
          </a:prstGeom>
          <a:gradFill rotWithShape="1">
            <a:gsLst>
              <a:gs pos="0">
                <a:schemeClr val="bg1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400" b="1">
                <a:latin typeface="Tempus Sans ITC" panose="04020404030007020202" pitchFamily="82" charset="0"/>
              </a:rPr>
              <a:t>Montaña, cadenas</a:t>
            </a:r>
          </a:p>
        </p:txBody>
      </p:sp>
      <p:pic>
        <p:nvPicPr>
          <p:cNvPr id="36868" name="Imagen 2">
            <a:extLst>
              <a:ext uri="{FF2B5EF4-FFF2-40B4-BE49-F238E27FC236}">
                <a16:creationId xmlns:a16="http://schemas.microsoft.com/office/drawing/2014/main" id="{4AE5B5CD-5299-467F-B9CC-2D2A8AF0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34803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n 3">
            <a:extLst>
              <a:ext uri="{FF2B5EF4-FFF2-40B4-BE49-F238E27FC236}">
                <a16:creationId xmlns:a16="http://schemas.microsoft.com/office/drawing/2014/main" id="{EE261D6B-470B-48D8-848C-E60798D12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797425"/>
            <a:ext cx="267017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4C3E64E-EF9E-45C3-B511-0B94F7602642}"/>
              </a:ext>
            </a:extLst>
          </p:cNvPr>
          <p:cNvSpPr txBox="1"/>
          <p:nvPr/>
        </p:nvSpPr>
        <p:spPr>
          <a:xfrm>
            <a:off x="8172400" y="116632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3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5">
            <a:extLst>
              <a:ext uri="{FF2B5EF4-FFF2-40B4-BE49-F238E27FC236}">
                <a16:creationId xmlns:a16="http://schemas.microsoft.com/office/drawing/2014/main" id="{8821827A-D59A-47F9-8239-71F86020C6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2613" y="188913"/>
            <a:ext cx="3641725" cy="158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Tierra</a:t>
            </a:r>
          </a:p>
        </p:txBody>
      </p:sp>
      <p:sp>
        <p:nvSpPr>
          <p:cNvPr id="37891" name="AutoShape 6">
            <a:extLst>
              <a:ext uri="{FF2B5EF4-FFF2-40B4-BE49-F238E27FC236}">
                <a16:creationId xmlns:a16="http://schemas.microsoft.com/office/drawing/2014/main" id="{226AA956-B19C-4D5E-8794-0A1DFA860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938" y="1628775"/>
            <a:ext cx="3011487" cy="1584325"/>
          </a:xfrm>
          <a:prstGeom prst="cloudCallout">
            <a:avLst>
              <a:gd name="adj1" fmla="val -45454"/>
              <a:gd name="adj2" fmla="val 85958"/>
            </a:avLst>
          </a:prstGeom>
          <a:gradFill rotWithShape="0">
            <a:gsLst>
              <a:gs pos="0">
                <a:srgbClr val="0099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2500" b="1">
                <a:latin typeface="Tempus Sans ITC" panose="04020404030007020202" pitchFamily="82" charset="0"/>
              </a:rPr>
              <a:t>Organización, tribus</a:t>
            </a:r>
            <a:endParaRPr lang="es-ES" altLang="es-ES" sz="2500" b="1">
              <a:latin typeface="Tempus Sans ITC" panose="04020404030007020202" pitchFamily="82" charset="0"/>
            </a:endParaRPr>
          </a:p>
        </p:txBody>
      </p:sp>
      <p:pic>
        <p:nvPicPr>
          <p:cNvPr id="37892" name="Imagen 2">
            <a:extLst>
              <a:ext uri="{FF2B5EF4-FFF2-40B4-BE49-F238E27FC236}">
                <a16:creationId xmlns:a16="http://schemas.microsoft.com/office/drawing/2014/main" id="{5B0B8E1D-EEF2-4113-9558-3F416610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213100"/>
            <a:ext cx="38703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n 3">
            <a:extLst>
              <a:ext uri="{FF2B5EF4-FFF2-40B4-BE49-F238E27FC236}">
                <a16:creationId xmlns:a16="http://schemas.microsoft.com/office/drawing/2014/main" id="{276D4B59-D8F8-4C46-A8E9-960BCA97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243263"/>
            <a:ext cx="18256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6A1C70-B565-451B-AA88-50646CB0027C}"/>
              </a:ext>
            </a:extLst>
          </p:cNvPr>
          <p:cNvSpPr txBox="1"/>
          <p:nvPr/>
        </p:nvSpPr>
        <p:spPr>
          <a:xfrm>
            <a:off x="7711691" y="396299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4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5">
            <a:extLst>
              <a:ext uri="{FF2B5EF4-FFF2-40B4-BE49-F238E27FC236}">
                <a16:creationId xmlns:a16="http://schemas.microsoft.com/office/drawing/2014/main" id="{F1003C15-17B6-4D10-A27B-5F1E2C9DCD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524242"/>
            <a:ext cx="3851275" cy="157120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latin typeface="Tempus Sans ITC" panose="04020404030D07020202" pitchFamily="82" charset="0"/>
              </a:rPr>
              <a:t>Balanza, corona</a:t>
            </a:r>
          </a:p>
          <a:p>
            <a:pPr algn="ctr">
              <a:defRPr/>
            </a:pPr>
            <a:r>
              <a:rPr lang="es-ES" sz="42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latin typeface="Tempus Sans ITC" panose="04020404030D07020202" pitchFamily="82" charset="0"/>
              </a:rPr>
              <a:t>y monedas</a:t>
            </a:r>
          </a:p>
        </p:txBody>
      </p:sp>
      <p:sp>
        <p:nvSpPr>
          <p:cNvPr id="38915" name="AutoShape 6">
            <a:extLst>
              <a:ext uri="{FF2B5EF4-FFF2-40B4-BE49-F238E27FC236}">
                <a16:creationId xmlns:a16="http://schemas.microsoft.com/office/drawing/2014/main" id="{3F13F1CF-D9DE-4715-AA2F-2CF59F1A8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941888"/>
            <a:ext cx="3546475" cy="1695450"/>
          </a:xfrm>
          <a:prstGeom prst="wedgeEllipseCallout">
            <a:avLst>
              <a:gd name="adj1" fmla="val 51792"/>
              <a:gd name="adj2" fmla="val -60875"/>
            </a:avLst>
          </a:prstGeom>
          <a:gradFill rotWithShape="1">
            <a:gsLst>
              <a:gs pos="0">
                <a:schemeClr val="bg1"/>
              </a:gs>
              <a:gs pos="100000">
                <a:srgbClr val="FFCC99">
                  <a:alpha val="5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500" b="1">
                <a:latin typeface="Tempus Sans ITC" panose="04020404030007020202" pitchFamily="82" charset="0"/>
              </a:rPr>
              <a:t>Dios de la justicia, dominio y profecía</a:t>
            </a:r>
          </a:p>
        </p:txBody>
      </p:sp>
      <p:pic>
        <p:nvPicPr>
          <p:cNvPr id="38916" name="Imagen 2">
            <a:extLst>
              <a:ext uri="{FF2B5EF4-FFF2-40B4-BE49-F238E27FC236}">
                <a16:creationId xmlns:a16="http://schemas.microsoft.com/office/drawing/2014/main" id="{5019F3F5-BE3F-42C3-9D03-5EF5557DB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981200"/>
            <a:ext cx="26860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n 3">
            <a:extLst>
              <a:ext uri="{FF2B5EF4-FFF2-40B4-BE49-F238E27FC236}">
                <a16:creationId xmlns:a16="http://schemas.microsoft.com/office/drawing/2014/main" id="{76936B59-3855-4D64-9F9C-DE001BC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44675"/>
            <a:ext cx="252412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759F75-02E6-48D2-B109-67EBD99BC497}"/>
              </a:ext>
            </a:extLst>
          </p:cNvPr>
          <p:cNvSpPr txBox="1"/>
          <p:nvPr/>
        </p:nvSpPr>
        <p:spPr>
          <a:xfrm>
            <a:off x="7827976" y="332656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5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5">
            <a:extLst>
              <a:ext uri="{FF2B5EF4-FFF2-40B4-BE49-F238E27FC236}">
                <a16:creationId xmlns:a16="http://schemas.microsoft.com/office/drawing/2014/main" id="{A78385C5-8CD0-451C-BB9D-B4D226FAA2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692149"/>
            <a:ext cx="5562600" cy="151288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CC"/>
                    </a:gs>
                    <a:gs pos="100000">
                      <a:srgbClr val="8000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Calisto MT" panose="02040603050505030304" pitchFamily="18" charset="0"/>
              </a:rPr>
              <a:t>Vela apagada</a:t>
            </a:r>
          </a:p>
        </p:txBody>
      </p:sp>
      <p:sp>
        <p:nvSpPr>
          <p:cNvPr id="39939" name="AutoShape 6">
            <a:extLst>
              <a:ext uri="{FF2B5EF4-FFF2-40B4-BE49-F238E27FC236}">
                <a16:creationId xmlns:a16="http://schemas.microsoft.com/office/drawing/2014/main" id="{EB2E2B43-5607-46C1-A26B-5FC8A8033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470150"/>
            <a:ext cx="2881313" cy="777875"/>
          </a:xfrm>
          <a:prstGeom prst="wedgeRectCallout">
            <a:avLst>
              <a:gd name="adj1" fmla="val -55662"/>
              <a:gd name="adj2" fmla="val -98898"/>
            </a:avLst>
          </a:prstGeom>
          <a:solidFill>
            <a:srgbClr val="FFFFFF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500" b="1">
                <a:latin typeface="Tempus Sans ITC" panose="04020404030007020202" pitchFamily="82" charset="0"/>
              </a:rPr>
              <a:t>Tiempo de sufrimiento</a:t>
            </a:r>
          </a:p>
        </p:txBody>
      </p:sp>
      <p:pic>
        <p:nvPicPr>
          <p:cNvPr id="39940" name="Imagen 2">
            <a:extLst>
              <a:ext uri="{FF2B5EF4-FFF2-40B4-BE49-F238E27FC236}">
                <a16:creationId xmlns:a16="http://schemas.microsoft.com/office/drawing/2014/main" id="{6251D564-4AE4-44B0-9C6B-0CBBD5739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27971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n 3">
            <a:extLst>
              <a:ext uri="{FF2B5EF4-FFF2-40B4-BE49-F238E27FC236}">
                <a16:creationId xmlns:a16="http://schemas.microsoft.com/office/drawing/2014/main" id="{4BEB7964-0CE9-481C-81B8-86BDBD537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933825"/>
            <a:ext cx="2647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6CD7DD1-6A46-42AC-9BD4-1340D96FCA37}"/>
              </a:ext>
            </a:extLst>
          </p:cNvPr>
          <p:cNvSpPr txBox="1"/>
          <p:nvPr/>
        </p:nvSpPr>
        <p:spPr>
          <a:xfrm>
            <a:off x="8100392" y="476250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6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>
            <a:extLst>
              <a:ext uri="{FF2B5EF4-FFF2-40B4-BE49-F238E27FC236}">
                <a16:creationId xmlns:a16="http://schemas.microsoft.com/office/drawing/2014/main" id="{B6890BE7-CEE5-414E-B2C1-AC0886D864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333375"/>
            <a:ext cx="4032250" cy="13684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chemeClr val="accent2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chemeClr val="accent2">
                    <a:alpha val="69019"/>
                  </a:schemeClr>
                </a:solidFill>
                <a:latin typeface="Bodoni MT Black" panose="02070A03080606020203" pitchFamily="18" charset="0"/>
              </a:rPr>
              <a:t>Biblia</a:t>
            </a:r>
          </a:p>
        </p:txBody>
      </p:sp>
      <p:sp>
        <p:nvSpPr>
          <p:cNvPr id="40963" name="AutoShape 6">
            <a:extLst>
              <a:ext uri="{FF2B5EF4-FFF2-40B4-BE49-F238E27FC236}">
                <a16:creationId xmlns:a16="http://schemas.microsoft.com/office/drawing/2014/main" id="{50831CDE-16CC-46BE-B7C3-542617592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3573463"/>
            <a:ext cx="3887788" cy="2087562"/>
          </a:xfrm>
          <a:prstGeom prst="cloudCallout">
            <a:avLst>
              <a:gd name="adj1" fmla="val -55000"/>
              <a:gd name="adj2" fmla="val -70042"/>
            </a:avLst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500" b="1">
                <a:latin typeface="Tempus Sans ITC" panose="04020404030007020202" pitchFamily="82" charset="0"/>
              </a:rPr>
              <a:t>Reconstrucción del pueblo, la Ley, la Palabra une.</a:t>
            </a:r>
          </a:p>
        </p:txBody>
      </p:sp>
      <p:pic>
        <p:nvPicPr>
          <p:cNvPr id="40964" name="Imagen 2">
            <a:extLst>
              <a:ext uri="{FF2B5EF4-FFF2-40B4-BE49-F238E27FC236}">
                <a16:creationId xmlns:a16="http://schemas.microsoft.com/office/drawing/2014/main" id="{62DD4FE8-EBAE-48A0-9D90-3E5653652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2201863"/>
            <a:ext cx="278765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Imagen 3">
            <a:extLst>
              <a:ext uri="{FF2B5EF4-FFF2-40B4-BE49-F238E27FC236}">
                <a16:creationId xmlns:a16="http://schemas.microsoft.com/office/drawing/2014/main" id="{EE1F2F0D-1ED5-4CB0-B541-4B31D177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62441"/>
            <a:ext cx="19891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AAC39D6-D471-4939-B7D6-A2418B49DAEC}"/>
              </a:ext>
            </a:extLst>
          </p:cNvPr>
          <p:cNvSpPr txBox="1"/>
          <p:nvPr/>
        </p:nvSpPr>
        <p:spPr>
          <a:xfrm>
            <a:off x="8183576" y="188640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7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2">
            <a:extLst>
              <a:ext uri="{FF2B5EF4-FFF2-40B4-BE49-F238E27FC236}">
                <a16:creationId xmlns:a16="http://schemas.microsoft.com/office/drawing/2014/main" id="{B8C5EEF9-D737-4FEA-997E-DFA130E0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125"/>
            <a:ext cx="518318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B80A660-4C18-4273-9691-306B7D6D828D}"/>
              </a:ext>
            </a:extLst>
          </p:cNvPr>
          <p:cNvSpPr/>
          <p:nvPr/>
        </p:nvSpPr>
        <p:spPr>
          <a:xfrm>
            <a:off x="5884863" y="255588"/>
            <a:ext cx="2071687" cy="5842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Patriarcas y Matriarcas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E5F4208-8FC9-40BB-B58D-38A3F726A908}"/>
              </a:ext>
            </a:extLst>
          </p:cNvPr>
          <p:cNvSpPr/>
          <p:nvPr/>
        </p:nvSpPr>
        <p:spPr>
          <a:xfrm>
            <a:off x="5884863" y="984250"/>
            <a:ext cx="2055812" cy="63500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Los Esclavos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998CF53-69A2-4943-BCFA-B1E92535A81D}"/>
              </a:ext>
            </a:extLst>
          </p:cNvPr>
          <p:cNvSpPr/>
          <p:nvPr/>
        </p:nvSpPr>
        <p:spPr>
          <a:xfrm>
            <a:off x="5884863" y="1731963"/>
            <a:ext cx="2055812" cy="658812"/>
          </a:xfrm>
          <a:prstGeom prst="roundRect">
            <a:avLst/>
          </a:prstGeom>
          <a:solidFill>
            <a:srgbClr val="00D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Liberación y Alianza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9F435D4-A6BC-46AD-A1FE-AD5EFF3B79E7}"/>
              </a:ext>
            </a:extLst>
          </p:cNvPr>
          <p:cNvSpPr/>
          <p:nvPr/>
        </p:nvSpPr>
        <p:spPr>
          <a:xfrm>
            <a:off x="5861050" y="2487613"/>
            <a:ext cx="2079625" cy="677862"/>
          </a:xfrm>
          <a:prstGeom prst="round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Las Tribus y los Jueces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7C4E69F-5A4B-4A6F-B25A-4169A6A3E5B3}"/>
              </a:ext>
            </a:extLst>
          </p:cNvPr>
          <p:cNvSpPr/>
          <p:nvPr/>
        </p:nvSpPr>
        <p:spPr>
          <a:xfrm>
            <a:off x="5861050" y="3276600"/>
            <a:ext cx="2079625" cy="75406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Los Reyes y Profetas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C61066BD-23CE-4300-A7BB-9D24711D88BE}"/>
              </a:ext>
            </a:extLst>
          </p:cNvPr>
          <p:cNvSpPr/>
          <p:nvPr/>
        </p:nvSpPr>
        <p:spPr>
          <a:xfrm>
            <a:off x="5867400" y="4127500"/>
            <a:ext cx="2089150" cy="75406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Los Desterrados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508D9BB-33F8-4D7D-AF4F-BEDB6B0F83AE}"/>
              </a:ext>
            </a:extLst>
          </p:cNvPr>
          <p:cNvSpPr/>
          <p:nvPr/>
        </p:nvSpPr>
        <p:spPr>
          <a:xfrm>
            <a:off x="5867400" y="4978400"/>
            <a:ext cx="2089150" cy="75565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Los Restauradores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E5643BA-A97E-4F99-9B03-CD5C48169298}"/>
              </a:ext>
            </a:extLst>
          </p:cNvPr>
          <p:cNvSpPr/>
          <p:nvPr/>
        </p:nvSpPr>
        <p:spPr>
          <a:xfrm>
            <a:off x="5884863" y="5876925"/>
            <a:ext cx="2079625" cy="863600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800" dirty="0">
                <a:solidFill>
                  <a:schemeClr val="tx1"/>
                </a:solidFill>
              </a:rPr>
              <a:t>Los Defensores de la fe</a:t>
            </a:r>
          </a:p>
        </p:txBody>
      </p:sp>
    </p:spTree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5">
            <a:extLst>
              <a:ext uri="{FF2B5EF4-FFF2-40B4-BE49-F238E27FC236}">
                <a16:creationId xmlns:a16="http://schemas.microsoft.com/office/drawing/2014/main" id="{4633CDDD-1205-4BC5-9DDB-7ECE320048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013" y="765175"/>
            <a:ext cx="6911975" cy="935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Right">
                <a:rot lat="0" lon="21239993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FF91FF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91FF">
                    <a:alpha val="70195"/>
                  </a:srgbClr>
                </a:solidFill>
                <a:latin typeface="Cooper Black" panose="0208090404030B020404" pitchFamily="18" charset="0"/>
              </a:rPr>
              <a:t>Candelabro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91FF">
                    <a:alpha val="70195"/>
                  </a:srgbClr>
                </a:solidFill>
                <a:latin typeface="Cooper Black" panose="0208090404030B020404" pitchFamily="18" charset="0"/>
              </a:rPr>
              <a:t> de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91FF">
                    <a:alpha val="70195"/>
                  </a:srgbClr>
                </a:solidFill>
                <a:latin typeface="Cooper Black" panose="0208090404030B020404" pitchFamily="18" charset="0"/>
              </a:rPr>
              <a:t>siete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91FF">
                    <a:alpha val="70195"/>
                  </a:srgbClr>
                </a:solidFill>
                <a:latin typeface="Cooper Black" panose="0208090404030B0204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91FF">
                    <a:alpha val="70195"/>
                  </a:srgbClr>
                </a:solidFill>
                <a:latin typeface="Cooper Black" panose="0208090404030B020404" pitchFamily="18" charset="0"/>
              </a:rPr>
              <a:t>puntas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91FF">
                  <a:alpha val="70195"/>
                </a:srgbClr>
              </a:solidFill>
              <a:latin typeface="Cooper Black" panose="0208090404030B020404" pitchFamily="18" charset="0"/>
            </a:endParaRPr>
          </a:p>
        </p:txBody>
      </p:sp>
      <p:sp>
        <p:nvSpPr>
          <p:cNvPr id="41987" name="AutoShape 6">
            <a:extLst>
              <a:ext uri="{FF2B5EF4-FFF2-40B4-BE49-F238E27FC236}">
                <a16:creationId xmlns:a16="http://schemas.microsoft.com/office/drawing/2014/main" id="{48B6019D-DA3E-4CF5-A8D6-1B2459BB2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898900"/>
            <a:ext cx="1874838" cy="1798638"/>
          </a:xfrm>
          <a:prstGeom prst="cloudCallout">
            <a:avLst>
              <a:gd name="adj1" fmla="val 57361"/>
              <a:gd name="adj2" fmla="val -75926"/>
            </a:avLst>
          </a:prstGeom>
          <a:gradFill rotWithShape="1">
            <a:gsLst>
              <a:gs pos="0">
                <a:schemeClr val="bg1"/>
              </a:gs>
              <a:gs pos="100000">
                <a:srgbClr val="FF91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500" b="1">
                <a:latin typeface="Tempus Sans ITC" panose="04020404030007020202" pitchFamily="82" charset="0"/>
              </a:rPr>
              <a:t>Defensa del templo</a:t>
            </a:r>
          </a:p>
        </p:txBody>
      </p:sp>
      <p:pic>
        <p:nvPicPr>
          <p:cNvPr id="41988" name="Imagen 2">
            <a:extLst>
              <a:ext uri="{FF2B5EF4-FFF2-40B4-BE49-F238E27FC236}">
                <a16:creationId xmlns:a16="http://schemas.microsoft.com/office/drawing/2014/main" id="{5DF55008-6CF5-4AF0-8038-3D9667D1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2362200"/>
            <a:ext cx="2928937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Imagen 2">
            <a:extLst>
              <a:ext uri="{FF2B5EF4-FFF2-40B4-BE49-F238E27FC236}">
                <a16:creationId xmlns:a16="http://schemas.microsoft.com/office/drawing/2014/main" id="{ABBDB6B4-CE24-43C4-A560-2E48C07E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362200"/>
            <a:ext cx="307022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EF11636-EDD5-4E3B-89A0-BD3DA2CA02A6}"/>
              </a:ext>
            </a:extLst>
          </p:cNvPr>
          <p:cNvSpPr txBox="1"/>
          <p:nvPr/>
        </p:nvSpPr>
        <p:spPr>
          <a:xfrm>
            <a:off x="8113726" y="180399"/>
            <a:ext cx="841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000" dirty="0">
                <a:highlight>
                  <a:srgbClr val="FFFF00"/>
                </a:highlight>
              </a:rPr>
              <a:t>8</a:t>
            </a:r>
            <a:endParaRPr lang="es-EC" sz="70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2">
            <a:extLst>
              <a:ext uri="{FF2B5EF4-FFF2-40B4-BE49-F238E27FC236}">
                <a16:creationId xmlns:a16="http://schemas.microsoft.com/office/drawing/2014/main" id="{1B2A4F6D-392F-47A4-8C9E-80903C0648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El Señor nos bendiga</a:t>
            </a:r>
          </a:p>
        </p:txBody>
      </p:sp>
      <p:sp>
        <p:nvSpPr>
          <p:cNvPr id="43011" name="Text Box 4">
            <a:extLst>
              <a:ext uri="{FF2B5EF4-FFF2-40B4-BE49-F238E27FC236}">
                <a16:creationId xmlns:a16="http://schemas.microsoft.com/office/drawing/2014/main" id="{5D76BCB0-8BBC-4480-9805-07D16733C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4000">
                <a:latin typeface="Tahoma" panose="020B0604030504040204" pitchFamily="34" charset="0"/>
              </a:rPr>
              <a:t>¡Hasta la próxima!</a:t>
            </a:r>
            <a:endParaRPr lang="es-ES" altLang="es-ES" sz="4000">
              <a:latin typeface="Tahoma" panose="020B0604030504040204" pitchFamily="34" charset="0"/>
            </a:endParaRPr>
          </a:p>
        </p:txBody>
      </p:sp>
      <p:pic>
        <p:nvPicPr>
          <p:cNvPr id="43012" name="Imagen 2">
            <a:extLst>
              <a:ext uri="{FF2B5EF4-FFF2-40B4-BE49-F238E27FC236}">
                <a16:creationId xmlns:a16="http://schemas.microsoft.com/office/drawing/2014/main" id="{48AA579E-BF29-4A0A-884E-85CE78AF4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03238"/>
            <a:ext cx="3819525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">
            <a:extLst>
              <a:ext uri="{FF2B5EF4-FFF2-40B4-BE49-F238E27FC236}">
                <a16:creationId xmlns:a16="http://schemas.microsoft.com/office/drawing/2014/main" id="{233B1EFF-16F9-4891-9EF2-9149707F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3A0D45BA-CFAF-4BD5-8F29-BE371D3A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2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7171" name="WordArt 5">
            <a:extLst>
              <a:ext uri="{FF2B5EF4-FFF2-40B4-BE49-F238E27FC236}">
                <a16:creationId xmlns:a16="http://schemas.microsoft.com/office/drawing/2014/main" id="{265E14CD-C92A-4929-9C0C-3D6A4895A5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584" y="941388"/>
            <a:ext cx="7745288" cy="1524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Hechos y personajes del Antiguo Testamento</a:t>
            </a:r>
          </a:p>
        </p:txBody>
      </p:sp>
      <p:pic>
        <p:nvPicPr>
          <p:cNvPr id="7172" name="Imagen 3">
            <a:extLst>
              <a:ext uri="{FF2B5EF4-FFF2-40B4-BE49-F238E27FC236}">
                <a16:creationId xmlns:a16="http://schemas.microsoft.com/office/drawing/2014/main" id="{A2BE5E3F-E706-4DA3-910A-2474D5D7F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2465389"/>
            <a:ext cx="5089525" cy="384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>
            <a:extLst>
              <a:ext uri="{FF2B5EF4-FFF2-40B4-BE49-F238E27FC236}">
                <a16:creationId xmlns:a16="http://schemas.microsoft.com/office/drawing/2014/main" id="{AD4D66D7-B205-4DA0-A5D8-0147DD2CE3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2557" y="5760552"/>
            <a:ext cx="9144000" cy="648072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s-ES" sz="38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oper Black" panose="0208090404030B020404" pitchFamily="18" charset="0"/>
              </a:rPr>
              <a:t>LOS PATRIARCAS Y MATRIARCAS</a:t>
            </a:r>
          </a:p>
        </p:txBody>
      </p:sp>
      <p:pic>
        <p:nvPicPr>
          <p:cNvPr id="8195" name="Imagen 2">
            <a:extLst>
              <a:ext uri="{FF2B5EF4-FFF2-40B4-BE49-F238E27FC236}">
                <a16:creationId xmlns:a16="http://schemas.microsoft.com/office/drawing/2014/main" id="{3AC6B82E-3E4E-42E4-A06A-EFADA7029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1628775"/>
            <a:ext cx="381635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uadroTexto 3">
            <a:extLst>
              <a:ext uri="{FF2B5EF4-FFF2-40B4-BE49-F238E27FC236}">
                <a16:creationId xmlns:a16="http://schemas.microsoft.com/office/drawing/2014/main" id="{9000B80A-35F3-4A58-87E5-AB3C4B93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-122238"/>
            <a:ext cx="357346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8000">
                <a:solidFill>
                  <a:srgbClr val="000099"/>
                </a:solidFill>
              </a:rPr>
              <a:t>1ª Etapa</a:t>
            </a:r>
          </a:p>
        </p:txBody>
      </p:sp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EE0A596-D7EB-4CAE-833D-1404069C6AE5}"/>
              </a:ext>
            </a:extLst>
          </p:cNvPr>
          <p:cNvSpPr/>
          <p:nvPr/>
        </p:nvSpPr>
        <p:spPr>
          <a:xfrm>
            <a:off x="103188" y="188913"/>
            <a:ext cx="4829175" cy="6832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Fecha:</a:t>
            </a:r>
          </a:p>
          <a:p>
            <a:pPr eaLnBrk="1" hangingPunct="1">
              <a:defRPr/>
            </a:pPr>
            <a:r>
              <a:rPr lang="es-ES" dirty="0"/>
              <a:t>    1800 - 1600 a. C.</a:t>
            </a:r>
          </a:p>
          <a:p>
            <a:pPr eaLnBrk="1" hangingPunct="1">
              <a:defRPr/>
            </a:pPr>
            <a:endParaRPr lang="es-ES" sz="15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Protagonistas:</a:t>
            </a:r>
          </a:p>
          <a:p>
            <a:pPr eaLnBrk="1" hangingPunct="1">
              <a:defRPr/>
            </a:pPr>
            <a:r>
              <a:rPr lang="es-ES" dirty="0"/>
              <a:t> 	1. Abrahán/Sara/Agar</a:t>
            </a:r>
          </a:p>
          <a:p>
            <a:pPr eaLnBrk="1" hangingPunct="1">
              <a:defRPr/>
            </a:pPr>
            <a:r>
              <a:rPr lang="es-ES" dirty="0"/>
              <a:t> 	2. Isaac/Rebeca</a:t>
            </a:r>
          </a:p>
          <a:p>
            <a:pPr eaLnBrk="1" hangingPunct="1">
              <a:defRPr/>
            </a:pPr>
            <a:r>
              <a:rPr lang="es-ES" dirty="0"/>
              <a:t> 	3. Jacob/Raquel/Lía</a:t>
            </a:r>
          </a:p>
          <a:p>
            <a:pPr eaLnBrk="1" hangingPunct="1">
              <a:defRPr/>
            </a:pPr>
            <a:endParaRPr lang="es-ES" sz="15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/>
              <a:t>Lugar:</a:t>
            </a:r>
          </a:p>
          <a:p>
            <a:pPr eaLnBrk="1" hangingPunct="1">
              <a:defRPr/>
            </a:pPr>
            <a:r>
              <a:rPr lang="es-ES" dirty="0"/>
              <a:t>    </a:t>
            </a:r>
            <a:r>
              <a:rPr lang="es-ES" dirty="0" err="1"/>
              <a:t>Ur</a:t>
            </a:r>
            <a:r>
              <a:rPr lang="es-ES" dirty="0"/>
              <a:t> de los Caldeos  a Canaán.</a:t>
            </a:r>
          </a:p>
          <a:p>
            <a:pPr eaLnBrk="1" hangingPunct="1">
              <a:defRPr/>
            </a:pPr>
            <a:endParaRPr lang="es-ES" sz="15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b="1" u="sng" dirty="0">
                <a:latin typeface="+mj-lt"/>
              </a:rPr>
              <a:t>Características: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Son Clanes.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Pastores de ganado menor.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Celebran una fiesta de paso (Pascua). </a:t>
            </a:r>
          </a:p>
          <a:p>
            <a:pPr marL="1257300" lvl="2" indent="-342900" eaLnBrk="1" hangingPunct="1">
              <a:buFont typeface="+mj-lt"/>
              <a:buAutoNum type="arabicPeriod"/>
              <a:defRPr/>
            </a:pPr>
            <a:r>
              <a:rPr lang="es-ES" dirty="0">
                <a:latin typeface="+mj-lt"/>
              </a:rPr>
              <a:t>No sacrifican seres humanos.</a:t>
            </a:r>
          </a:p>
          <a:p>
            <a:pPr eaLnBrk="1" hangingPunct="1">
              <a:defRPr/>
            </a:pPr>
            <a:endParaRPr lang="es-ES" dirty="0"/>
          </a:p>
        </p:txBody>
      </p:sp>
      <p:pic>
        <p:nvPicPr>
          <p:cNvPr id="9219" name="Imagen 3">
            <a:extLst>
              <a:ext uri="{FF2B5EF4-FFF2-40B4-BE49-F238E27FC236}">
                <a16:creationId xmlns:a16="http://schemas.microsoft.com/office/drawing/2014/main" id="{ECAC3E28-79BD-4EF3-9EE6-7AA03150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090863"/>
            <a:ext cx="39798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AutoShape 7">
            <a:extLst>
              <a:ext uri="{FF2B5EF4-FFF2-40B4-BE49-F238E27FC236}">
                <a16:creationId xmlns:a16="http://schemas.microsoft.com/office/drawing/2014/main" id="{A4183B3B-1A03-4B2E-8CA8-6E73346AC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3400" y="1620838"/>
            <a:ext cx="2617788" cy="842962"/>
          </a:xfrm>
          <a:prstGeom prst="wedgeEllipseCallout">
            <a:avLst>
              <a:gd name="adj1" fmla="val -32810"/>
              <a:gd name="adj2" fmla="val 77653"/>
            </a:avLst>
          </a:prstGeom>
          <a:gradFill rotWithShape="0">
            <a:gsLst>
              <a:gs pos="0">
                <a:srgbClr val="FFFF99"/>
              </a:gs>
              <a:gs pos="100000">
                <a:srgbClr val="FFFFE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3500" b="1">
                <a:latin typeface="Tempus Sans ITC" panose="04020404030007020202" pitchFamily="82" charset="0"/>
              </a:rPr>
              <a:t>Huellas</a:t>
            </a:r>
            <a:endParaRPr lang="es-ES" altLang="es-ES" sz="3500" b="1">
              <a:latin typeface="Tempus Sans ITC" panose="04020404030007020202" pitchFamily="82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7B5E6-63EE-4C8A-895B-2FFF33B7589F}"/>
              </a:ext>
            </a:extLst>
          </p:cNvPr>
          <p:cNvSpPr txBox="1"/>
          <p:nvPr/>
        </p:nvSpPr>
        <p:spPr>
          <a:xfrm>
            <a:off x="323850" y="377825"/>
            <a:ext cx="4248150" cy="56379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Experiencia de </a:t>
            </a:r>
            <a:r>
              <a:rPr lang="es-EC" altLang="es-ES" sz="2300" b="1" u="sng" dirty="0">
                <a:latin typeface="+mj-lt"/>
              </a:rPr>
              <a:t>Dios</a:t>
            </a:r>
            <a:r>
              <a:rPr lang="es-ES" altLang="es-ES" sz="2300" b="1" u="sng" dirty="0">
                <a:latin typeface="+mj-lt"/>
              </a:rPr>
              <a:t>:</a:t>
            </a:r>
            <a:endParaRPr lang="es-EC" altLang="es-ES" sz="2300" b="1" u="sng" dirty="0">
              <a:latin typeface="+mj-lt"/>
            </a:endParaRPr>
          </a:p>
          <a:p>
            <a:pPr lvl="1"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C" altLang="es-ES" sz="2300" dirty="0">
                <a:latin typeface="+mj-lt"/>
              </a:rPr>
              <a:t>1. Experimentan</a:t>
            </a:r>
            <a:r>
              <a:rPr lang="es-ES" altLang="es-ES" sz="2300" dirty="0">
                <a:latin typeface="+mj-lt"/>
              </a:rPr>
              <a:t> al </a:t>
            </a:r>
            <a:r>
              <a:rPr lang="es-EC" altLang="es-ES" sz="2300" dirty="0">
                <a:latin typeface="+mj-lt"/>
              </a:rPr>
              <a:t>Dios</a:t>
            </a:r>
            <a:r>
              <a:rPr lang="es-ES" altLang="es-ES" sz="2300" dirty="0">
                <a:latin typeface="+mj-lt"/>
              </a:rPr>
              <a:t> de la promesa</a:t>
            </a:r>
            <a:r>
              <a:rPr lang="es-EC" altLang="es-ES" sz="2300" dirty="0">
                <a:latin typeface="+mj-lt"/>
              </a:rPr>
              <a:t>: </a:t>
            </a:r>
          </a:p>
          <a:p>
            <a:pPr lvl="2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EC" altLang="es-ES" sz="2300" dirty="0">
                <a:latin typeface="+mj-lt"/>
              </a:rPr>
              <a:t> Tierra</a:t>
            </a:r>
          </a:p>
          <a:p>
            <a:pPr lvl="2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EC" altLang="es-ES" sz="2300" dirty="0">
                <a:latin typeface="+mj-lt"/>
              </a:rPr>
              <a:t> Hijos</a:t>
            </a:r>
          </a:p>
          <a:p>
            <a:pPr lvl="2"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s-EC" altLang="es-ES" sz="2300" dirty="0">
                <a:latin typeface="+mj-lt"/>
              </a:rPr>
              <a:t> Larga Vida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altLang="es-ES" sz="2300" dirty="0">
                <a:latin typeface="+mj-lt"/>
              </a:rPr>
              <a:t>      2. Sienten que </a:t>
            </a:r>
            <a:r>
              <a:rPr lang="es-EC" altLang="es-ES" sz="2300" dirty="0">
                <a:latin typeface="+mj-lt"/>
              </a:rPr>
              <a:t>Dios</a:t>
            </a:r>
            <a:r>
              <a:rPr lang="es-ES" altLang="es-ES" sz="2300" dirty="0">
                <a:latin typeface="+mj-lt"/>
              </a:rPr>
              <a:t> camina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altLang="es-ES" sz="2300" dirty="0">
                <a:latin typeface="+mj-lt"/>
              </a:rPr>
              <a:t>      con ellos.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es-ES" altLang="es-ES" sz="1500" dirty="0">
              <a:latin typeface="+mj-lt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300" b="1" u="sng" dirty="0">
                <a:latin typeface="+mj-lt"/>
              </a:rPr>
              <a:t>Libros:</a:t>
            </a:r>
            <a:endParaRPr lang="es-EC" altLang="es-ES" sz="2300" b="1" u="sng" dirty="0">
              <a:latin typeface="+mj-lt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C" altLang="es-ES" sz="2300" dirty="0">
                <a:latin typeface="+mj-lt"/>
              </a:rPr>
              <a:t>     El Génesis recoge en relatos o   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C" altLang="es-ES" sz="2300" dirty="0">
                <a:latin typeface="+mj-lt"/>
              </a:rPr>
              <a:t>     </a:t>
            </a:r>
            <a:r>
              <a:rPr lang="es-EC" altLang="es-ES" sz="2300" b="1" dirty="0">
                <a:highlight>
                  <a:srgbClr val="FFFF00"/>
                </a:highlight>
                <a:latin typeface="+mj-lt"/>
              </a:rPr>
              <a:t>sagas</a:t>
            </a:r>
            <a:r>
              <a:rPr lang="es-EC" altLang="es-ES" sz="2300" dirty="0">
                <a:latin typeface="+mj-lt"/>
              </a:rPr>
              <a:t> los datos de  la vida y los 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C" altLang="es-ES" sz="2300" dirty="0">
                <a:latin typeface="+mj-lt"/>
              </a:rPr>
              <a:t>     hechos de este pueblo.</a:t>
            </a:r>
            <a:endParaRPr lang="es-ES" altLang="es-ES" sz="2300" dirty="0">
              <a:latin typeface="+mj-lt"/>
            </a:endParaRPr>
          </a:p>
        </p:txBody>
      </p:sp>
      <p:pic>
        <p:nvPicPr>
          <p:cNvPr id="10243" name="Imagen 3">
            <a:extLst>
              <a:ext uri="{FF2B5EF4-FFF2-40B4-BE49-F238E27FC236}">
                <a16:creationId xmlns:a16="http://schemas.microsoft.com/office/drawing/2014/main" id="{C2CBA1EE-FC77-407E-8E74-372796B5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133600"/>
            <a:ext cx="3556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1427</Words>
  <Application>Microsoft Office PowerPoint</Application>
  <PresentationFormat>Presentación en pantalla (4:3)</PresentationFormat>
  <Paragraphs>322</Paragraphs>
  <Slides>41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5" baseType="lpstr">
      <vt:lpstr>Arial Black</vt:lpstr>
      <vt:lpstr>Bodoni MT Black</vt:lpstr>
      <vt:lpstr>Calisto MT</vt:lpstr>
      <vt:lpstr>Cooper Black</vt:lpstr>
      <vt:lpstr>High Tower Text</vt:lpstr>
      <vt:lpstr>Impact</vt:lpstr>
      <vt:lpstr>Matura MT Script Capitals</vt:lpstr>
      <vt:lpstr>Tahoma</vt:lpstr>
      <vt:lpstr>Tempus Sans ITC</vt:lpstr>
      <vt:lpstr>Times New Roman</vt:lpstr>
      <vt:lpstr>Viner Hand ITC</vt:lpstr>
      <vt:lpstr>Wingdings</vt:lpstr>
      <vt:lpstr>Diseño predeterminado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Confep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catequesis</dc:creator>
  <cp:lastModifiedBy>INFO</cp:lastModifiedBy>
  <cp:revision>76</cp:revision>
  <dcterms:created xsi:type="dcterms:W3CDTF">2007-07-11T16:08:58Z</dcterms:created>
  <dcterms:modified xsi:type="dcterms:W3CDTF">2022-06-17T16:48:58Z</dcterms:modified>
</cp:coreProperties>
</file>