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306" r:id="rId7"/>
    <p:sldId id="307" r:id="rId8"/>
    <p:sldId id="308" r:id="rId9"/>
    <p:sldId id="309" r:id="rId10"/>
    <p:sldId id="266" r:id="rId11"/>
    <p:sldId id="292" r:id="rId12"/>
    <p:sldId id="293" r:id="rId13"/>
    <p:sldId id="311" r:id="rId14"/>
    <p:sldId id="294" r:id="rId15"/>
    <p:sldId id="312" r:id="rId16"/>
    <p:sldId id="295" r:id="rId17"/>
    <p:sldId id="313" r:id="rId18"/>
    <p:sldId id="296" r:id="rId19"/>
    <p:sldId id="297" r:id="rId20"/>
    <p:sldId id="314" r:id="rId21"/>
    <p:sldId id="298" r:id="rId22"/>
    <p:sldId id="315" r:id="rId23"/>
    <p:sldId id="299" r:id="rId24"/>
    <p:sldId id="316" r:id="rId25"/>
    <p:sldId id="300" r:id="rId26"/>
    <p:sldId id="318" r:id="rId27"/>
    <p:sldId id="317" r:id="rId28"/>
    <p:sldId id="301" r:id="rId29"/>
    <p:sldId id="302" r:id="rId30"/>
    <p:sldId id="319" r:id="rId31"/>
    <p:sldId id="303" r:id="rId32"/>
    <p:sldId id="321" r:id="rId33"/>
    <p:sldId id="304" r:id="rId34"/>
    <p:sldId id="322" r:id="rId35"/>
    <p:sldId id="305" r:id="rId36"/>
    <p:sldId id="323" r:id="rId37"/>
    <p:sldId id="283" r:id="rId38"/>
    <p:sldId id="291" r:id="rId39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0000"/>
    <a:srgbClr val="0000FF"/>
    <a:srgbClr val="FFFF99"/>
    <a:srgbClr val="CCFFCC"/>
    <a:srgbClr val="FF9933"/>
    <a:srgbClr val="CC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>
      <p:cViewPr varScale="1">
        <p:scale>
          <a:sx n="85" d="100"/>
          <a:sy n="85" d="100"/>
        </p:scale>
        <p:origin x="2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57CCD-3B7F-415D-8879-FE01832BB1F5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DC95A9-F956-4A5C-8350-B67B83B13858}">
      <dgm:prSet phldrT="[Texto]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Baal, dios cananeo</a:t>
          </a:r>
        </a:p>
      </dgm:t>
    </dgm:pt>
    <dgm:pt modelId="{F242B0BD-F1D2-413D-A728-73A55A1D31B9}" type="parTrans" cxnId="{E26D07B4-A779-4D54-A760-CA7BB58CCFA5}">
      <dgm:prSet/>
      <dgm:spPr/>
      <dgm:t>
        <a:bodyPr/>
        <a:lstStyle/>
        <a:p>
          <a:endParaRPr lang="es-ES"/>
        </a:p>
      </dgm:t>
    </dgm:pt>
    <dgm:pt modelId="{683726EE-38EC-4FAE-8AA8-DB993B8B7848}" type="sibTrans" cxnId="{E26D07B4-A779-4D54-A760-CA7BB58CCFA5}">
      <dgm:prSet/>
      <dgm:spPr/>
      <dgm:t>
        <a:bodyPr/>
        <a:lstStyle/>
        <a:p>
          <a:endParaRPr lang="es-ES"/>
        </a:p>
      </dgm:t>
    </dgm:pt>
    <dgm:pt modelId="{8CA175C3-A777-4B4A-AAE4-E5FFCC9AB670}">
      <dgm:prSet phldrT="[Texto]" custT="1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r>
            <a:rPr lang="es-ES" sz="1300" dirty="0">
              <a:solidFill>
                <a:schemeClr val="tx1"/>
              </a:solidFill>
            </a:rPr>
            <a:t>Culto y la fertilidad</a:t>
          </a:r>
        </a:p>
      </dgm:t>
    </dgm:pt>
    <dgm:pt modelId="{817E7E02-9304-4DF8-BCDC-D7E000D10E64}" type="parTrans" cxnId="{8BDD10A6-CC5B-4441-9909-B546A91F0C54}">
      <dgm:prSet/>
      <dgm:spPr/>
      <dgm:t>
        <a:bodyPr/>
        <a:lstStyle/>
        <a:p>
          <a:endParaRPr lang="es-ES"/>
        </a:p>
      </dgm:t>
    </dgm:pt>
    <dgm:pt modelId="{2DC099B1-FB45-4CC3-ADE3-4653F9C79E9F}" type="sibTrans" cxnId="{8BDD10A6-CC5B-4441-9909-B546A91F0C54}">
      <dgm:prSet/>
      <dgm:spPr/>
      <dgm:t>
        <a:bodyPr/>
        <a:lstStyle/>
        <a:p>
          <a:endParaRPr lang="es-ES"/>
        </a:p>
      </dgm:t>
    </dgm:pt>
    <dgm:pt modelId="{BA6DDABF-5F14-4830-B97F-F6FE197F67FA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Compra y venta de la tierra</a:t>
          </a:r>
        </a:p>
      </dgm:t>
    </dgm:pt>
    <dgm:pt modelId="{53C5890B-34E3-46F7-990F-8D016ABB2035}" type="parTrans" cxnId="{590B7A8D-75E5-484C-8AA6-AC297DDF00CA}">
      <dgm:prSet/>
      <dgm:spPr/>
      <dgm:t>
        <a:bodyPr/>
        <a:lstStyle/>
        <a:p>
          <a:endParaRPr lang="es-ES"/>
        </a:p>
      </dgm:t>
    </dgm:pt>
    <dgm:pt modelId="{89E13017-5730-4977-96D3-2AC8E8A196B3}" type="sibTrans" cxnId="{590B7A8D-75E5-484C-8AA6-AC297DDF00CA}">
      <dgm:prSet/>
      <dgm:spPr/>
      <dgm:t>
        <a:bodyPr/>
        <a:lstStyle/>
        <a:p>
          <a:endParaRPr lang="es-ES"/>
        </a:p>
      </dgm:t>
    </dgm:pt>
    <dgm:pt modelId="{7D4DA885-3107-4A6E-B405-2ECF00B7F707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300" dirty="0">
              <a:solidFill>
                <a:schemeClr val="tx1"/>
              </a:solidFill>
            </a:rPr>
            <a:t>Prostitución sagrada</a:t>
          </a:r>
        </a:p>
      </dgm:t>
    </dgm:pt>
    <dgm:pt modelId="{29994D17-ECEF-4C0D-95CE-0420C86B8F7D}" type="parTrans" cxnId="{7F79321A-A119-497F-9711-523819C6A616}">
      <dgm:prSet/>
      <dgm:spPr/>
      <dgm:t>
        <a:bodyPr/>
        <a:lstStyle/>
        <a:p>
          <a:endParaRPr lang="es-ES"/>
        </a:p>
      </dgm:t>
    </dgm:pt>
    <dgm:pt modelId="{ACB434D3-4603-4513-A405-CB27A70F4BFF}" type="sibTrans" cxnId="{7F79321A-A119-497F-9711-523819C6A616}">
      <dgm:prSet/>
      <dgm:spPr/>
      <dgm:t>
        <a:bodyPr/>
        <a:lstStyle/>
        <a:p>
          <a:endParaRPr lang="es-ES"/>
        </a:p>
      </dgm:t>
    </dgm:pt>
    <dgm:pt modelId="{F2D2E54E-F331-4C75-AFA9-9AB09BA67012}" type="pres">
      <dgm:prSet presAssocID="{7FB57CCD-3B7F-415D-8879-FE01832BB1F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54EA7A9-18E5-4DEE-8727-F867E87AC7BD}" type="pres">
      <dgm:prSet presAssocID="{D3DC95A9-F956-4A5C-8350-B67B83B13858}" presName="singleCycle" presStyleCnt="0"/>
      <dgm:spPr/>
    </dgm:pt>
    <dgm:pt modelId="{C0622002-BB63-4832-9306-A3B4654B33C9}" type="pres">
      <dgm:prSet presAssocID="{D3DC95A9-F956-4A5C-8350-B67B83B13858}" presName="singleCenter" presStyleLbl="node1" presStyleIdx="0" presStyleCnt="4">
        <dgm:presLayoutVars>
          <dgm:chMax val="7"/>
          <dgm:chPref val="7"/>
        </dgm:presLayoutVars>
      </dgm:prSet>
      <dgm:spPr/>
    </dgm:pt>
    <dgm:pt modelId="{C4C0999A-1D53-4A35-8AC6-77762A13DCF7}" type="pres">
      <dgm:prSet presAssocID="{817E7E02-9304-4DF8-BCDC-D7E000D10E64}" presName="Name56" presStyleLbl="parChTrans1D2" presStyleIdx="0" presStyleCnt="3"/>
      <dgm:spPr/>
    </dgm:pt>
    <dgm:pt modelId="{438FE57F-A00F-4FCE-A0AB-7B8C95773712}" type="pres">
      <dgm:prSet presAssocID="{8CA175C3-A777-4B4A-AAE4-E5FFCC9AB670}" presName="text0" presStyleLbl="node1" presStyleIdx="1" presStyleCnt="4" custScaleX="152960">
        <dgm:presLayoutVars>
          <dgm:bulletEnabled val="1"/>
        </dgm:presLayoutVars>
      </dgm:prSet>
      <dgm:spPr/>
    </dgm:pt>
    <dgm:pt modelId="{39FD6563-A107-42D1-9C82-BB3D86175194}" type="pres">
      <dgm:prSet presAssocID="{53C5890B-34E3-46F7-990F-8D016ABB2035}" presName="Name56" presStyleLbl="parChTrans1D2" presStyleIdx="1" presStyleCnt="3"/>
      <dgm:spPr/>
    </dgm:pt>
    <dgm:pt modelId="{DDEC3FDA-24B4-4683-BE03-3CDBC4307799}" type="pres">
      <dgm:prSet presAssocID="{BA6DDABF-5F14-4830-B97F-F6FE197F67FA}" presName="text0" presStyleLbl="node1" presStyleIdx="2" presStyleCnt="4" custScaleX="213642">
        <dgm:presLayoutVars>
          <dgm:bulletEnabled val="1"/>
        </dgm:presLayoutVars>
      </dgm:prSet>
      <dgm:spPr/>
    </dgm:pt>
    <dgm:pt modelId="{F7207B85-77CD-4EAC-ACE6-9CC935A7D218}" type="pres">
      <dgm:prSet presAssocID="{29994D17-ECEF-4C0D-95CE-0420C86B8F7D}" presName="Name56" presStyleLbl="parChTrans1D2" presStyleIdx="2" presStyleCnt="3"/>
      <dgm:spPr/>
    </dgm:pt>
    <dgm:pt modelId="{247DD8B1-8884-4C38-B128-A4538DD19ABD}" type="pres">
      <dgm:prSet presAssocID="{7D4DA885-3107-4A6E-B405-2ECF00B7F707}" presName="text0" presStyleLbl="node1" presStyleIdx="3" presStyleCnt="4" custScaleX="204762">
        <dgm:presLayoutVars>
          <dgm:bulletEnabled val="1"/>
        </dgm:presLayoutVars>
      </dgm:prSet>
      <dgm:spPr/>
    </dgm:pt>
  </dgm:ptLst>
  <dgm:cxnLst>
    <dgm:cxn modelId="{7F79321A-A119-497F-9711-523819C6A616}" srcId="{D3DC95A9-F956-4A5C-8350-B67B83B13858}" destId="{7D4DA885-3107-4A6E-B405-2ECF00B7F707}" srcOrd="2" destOrd="0" parTransId="{29994D17-ECEF-4C0D-95CE-0420C86B8F7D}" sibTransId="{ACB434D3-4603-4513-A405-CB27A70F4BFF}"/>
    <dgm:cxn modelId="{9064B224-4258-4D0F-BBC3-5AFE1289CDE1}" type="presOf" srcId="{817E7E02-9304-4DF8-BCDC-D7E000D10E64}" destId="{C4C0999A-1D53-4A35-8AC6-77762A13DCF7}" srcOrd="0" destOrd="0" presId="urn:microsoft.com/office/officeart/2008/layout/RadialCluster"/>
    <dgm:cxn modelId="{1F7DB227-521A-4761-8736-F7C886F8678C}" type="presOf" srcId="{29994D17-ECEF-4C0D-95CE-0420C86B8F7D}" destId="{F7207B85-77CD-4EAC-ACE6-9CC935A7D218}" srcOrd="0" destOrd="0" presId="urn:microsoft.com/office/officeart/2008/layout/RadialCluster"/>
    <dgm:cxn modelId="{23019B2D-2F3B-4124-8BA0-220ACB7C9F62}" type="presOf" srcId="{7FB57CCD-3B7F-415D-8879-FE01832BB1F5}" destId="{F2D2E54E-F331-4C75-AFA9-9AB09BA67012}" srcOrd="0" destOrd="0" presId="urn:microsoft.com/office/officeart/2008/layout/RadialCluster"/>
    <dgm:cxn modelId="{AC528842-3924-4FD0-97F9-E9604F69784E}" type="presOf" srcId="{BA6DDABF-5F14-4830-B97F-F6FE197F67FA}" destId="{DDEC3FDA-24B4-4683-BE03-3CDBC4307799}" srcOrd="0" destOrd="0" presId="urn:microsoft.com/office/officeart/2008/layout/RadialCluster"/>
    <dgm:cxn modelId="{590B7A8D-75E5-484C-8AA6-AC297DDF00CA}" srcId="{D3DC95A9-F956-4A5C-8350-B67B83B13858}" destId="{BA6DDABF-5F14-4830-B97F-F6FE197F67FA}" srcOrd="1" destOrd="0" parTransId="{53C5890B-34E3-46F7-990F-8D016ABB2035}" sibTransId="{89E13017-5730-4977-96D3-2AC8E8A196B3}"/>
    <dgm:cxn modelId="{B89AA48D-C626-4B35-B052-0D4C80F749DE}" type="presOf" srcId="{8CA175C3-A777-4B4A-AAE4-E5FFCC9AB670}" destId="{438FE57F-A00F-4FCE-A0AB-7B8C95773712}" srcOrd="0" destOrd="0" presId="urn:microsoft.com/office/officeart/2008/layout/RadialCluster"/>
    <dgm:cxn modelId="{F1106493-F7CA-4722-9719-F9E515CE23E0}" type="presOf" srcId="{D3DC95A9-F956-4A5C-8350-B67B83B13858}" destId="{C0622002-BB63-4832-9306-A3B4654B33C9}" srcOrd="0" destOrd="0" presId="urn:microsoft.com/office/officeart/2008/layout/RadialCluster"/>
    <dgm:cxn modelId="{8BDD10A6-CC5B-4441-9909-B546A91F0C54}" srcId="{D3DC95A9-F956-4A5C-8350-B67B83B13858}" destId="{8CA175C3-A777-4B4A-AAE4-E5FFCC9AB670}" srcOrd="0" destOrd="0" parTransId="{817E7E02-9304-4DF8-BCDC-D7E000D10E64}" sibTransId="{2DC099B1-FB45-4CC3-ADE3-4653F9C79E9F}"/>
    <dgm:cxn modelId="{CC3147B0-1DFA-47AD-965E-E2B6AC44928B}" type="presOf" srcId="{7D4DA885-3107-4A6E-B405-2ECF00B7F707}" destId="{247DD8B1-8884-4C38-B128-A4538DD19ABD}" srcOrd="0" destOrd="0" presId="urn:microsoft.com/office/officeart/2008/layout/RadialCluster"/>
    <dgm:cxn modelId="{E26D07B4-A779-4D54-A760-CA7BB58CCFA5}" srcId="{7FB57CCD-3B7F-415D-8879-FE01832BB1F5}" destId="{D3DC95A9-F956-4A5C-8350-B67B83B13858}" srcOrd="0" destOrd="0" parTransId="{F242B0BD-F1D2-413D-A728-73A55A1D31B9}" sibTransId="{683726EE-38EC-4FAE-8AA8-DB993B8B7848}"/>
    <dgm:cxn modelId="{AD521ED8-0B3B-492A-87F2-CCEB24A6A8BF}" type="presOf" srcId="{53C5890B-34E3-46F7-990F-8D016ABB2035}" destId="{39FD6563-A107-42D1-9C82-BB3D86175194}" srcOrd="0" destOrd="0" presId="urn:microsoft.com/office/officeart/2008/layout/RadialCluster"/>
    <dgm:cxn modelId="{813C3184-A000-4475-8874-4591D59253A1}" type="presParOf" srcId="{F2D2E54E-F331-4C75-AFA9-9AB09BA67012}" destId="{554EA7A9-18E5-4DEE-8727-F867E87AC7BD}" srcOrd="0" destOrd="0" presId="urn:microsoft.com/office/officeart/2008/layout/RadialCluster"/>
    <dgm:cxn modelId="{F8206768-D8E3-4010-A691-F239CE4459D6}" type="presParOf" srcId="{554EA7A9-18E5-4DEE-8727-F867E87AC7BD}" destId="{C0622002-BB63-4832-9306-A3B4654B33C9}" srcOrd="0" destOrd="0" presId="urn:microsoft.com/office/officeart/2008/layout/RadialCluster"/>
    <dgm:cxn modelId="{A114AEB2-84C6-4F5B-8D82-F10F7196B749}" type="presParOf" srcId="{554EA7A9-18E5-4DEE-8727-F867E87AC7BD}" destId="{C4C0999A-1D53-4A35-8AC6-77762A13DCF7}" srcOrd="1" destOrd="0" presId="urn:microsoft.com/office/officeart/2008/layout/RadialCluster"/>
    <dgm:cxn modelId="{266C0388-AE29-4A6F-B917-B25D45532DAB}" type="presParOf" srcId="{554EA7A9-18E5-4DEE-8727-F867E87AC7BD}" destId="{438FE57F-A00F-4FCE-A0AB-7B8C95773712}" srcOrd="2" destOrd="0" presId="urn:microsoft.com/office/officeart/2008/layout/RadialCluster"/>
    <dgm:cxn modelId="{5FA31FE5-C0D8-4753-A6EA-439D5F84401B}" type="presParOf" srcId="{554EA7A9-18E5-4DEE-8727-F867E87AC7BD}" destId="{39FD6563-A107-42D1-9C82-BB3D86175194}" srcOrd="3" destOrd="0" presId="urn:microsoft.com/office/officeart/2008/layout/RadialCluster"/>
    <dgm:cxn modelId="{906A6411-3A14-42D4-A3FB-E4F302CD3173}" type="presParOf" srcId="{554EA7A9-18E5-4DEE-8727-F867E87AC7BD}" destId="{DDEC3FDA-24B4-4683-BE03-3CDBC4307799}" srcOrd="4" destOrd="0" presId="urn:microsoft.com/office/officeart/2008/layout/RadialCluster"/>
    <dgm:cxn modelId="{DD71FFBA-00FE-480E-A571-86A9BC9C716C}" type="presParOf" srcId="{554EA7A9-18E5-4DEE-8727-F867E87AC7BD}" destId="{F7207B85-77CD-4EAC-ACE6-9CC935A7D218}" srcOrd="5" destOrd="0" presId="urn:microsoft.com/office/officeart/2008/layout/RadialCluster"/>
    <dgm:cxn modelId="{FB564CA9-20E9-4819-9D6E-1ECE7C7EF0F8}" type="presParOf" srcId="{554EA7A9-18E5-4DEE-8727-F867E87AC7BD}" destId="{247DD8B1-8884-4C38-B128-A4538DD19AB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E2C4E-EDEA-41AF-9E52-426ABD23F65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6C6CDCB-FD66-40F5-A35B-EB3D7DD3D92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Isaías I</a:t>
          </a:r>
        </a:p>
      </dgm:t>
    </dgm:pt>
    <dgm:pt modelId="{E2F46B08-796F-40AA-B783-719C67FCAD76}" type="parTrans" cxnId="{AA18A619-FA3B-4D57-A0C0-86EAEEE6CF79}">
      <dgm:prSet/>
      <dgm:spPr/>
      <dgm:t>
        <a:bodyPr/>
        <a:lstStyle/>
        <a:p>
          <a:endParaRPr lang="es-ES"/>
        </a:p>
      </dgm:t>
    </dgm:pt>
    <dgm:pt modelId="{B9161474-C881-405B-A6E1-97B05B2F6F90}" type="sibTrans" cxnId="{AA18A619-FA3B-4D57-A0C0-86EAEEE6CF79}">
      <dgm:prSet/>
      <dgm:spPr/>
      <dgm:t>
        <a:bodyPr/>
        <a:lstStyle/>
        <a:p>
          <a:endParaRPr lang="es-ES"/>
        </a:p>
      </dgm:t>
    </dgm:pt>
    <dgm:pt modelId="{0315EFFF-6FB4-48AA-92C3-9DA4A375FFCA}">
      <dgm:prSet phldrT="[Texto]" custT="1"/>
      <dgm:spPr/>
      <dgm:t>
        <a:bodyPr/>
        <a:lstStyle/>
        <a:p>
          <a:r>
            <a:rPr lang="es-ES" sz="2000" dirty="0" err="1"/>
            <a:t>Protoisaías</a:t>
          </a:r>
          <a:endParaRPr lang="es-ES" sz="2000" dirty="0"/>
        </a:p>
      </dgm:t>
    </dgm:pt>
    <dgm:pt modelId="{58E33220-F54F-4F4B-A002-3DE84C3F8E39}" type="parTrans" cxnId="{75A7F479-CF89-4F0F-B947-2084EA30AB21}">
      <dgm:prSet/>
      <dgm:spPr/>
      <dgm:t>
        <a:bodyPr/>
        <a:lstStyle/>
        <a:p>
          <a:endParaRPr lang="es-ES"/>
        </a:p>
      </dgm:t>
    </dgm:pt>
    <dgm:pt modelId="{4ED7E9EC-403B-4074-B5CB-123F896B0671}" type="sibTrans" cxnId="{75A7F479-CF89-4F0F-B947-2084EA30AB21}">
      <dgm:prSet/>
      <dgm:spPr/>
      <dgm:t>
        <a:bodyPr/>
        <a:lstStyle/>
        <a:p>
          <a:endParaRPr lang="es-ES"/>
        </a:p>
      </dgm:t>
    </dgm:pt>
    <dgm:pt modelId="{6F24E497-93D9-4E93-95E1-B429728B7F8F}">
      <dgm:prSet phldrT="[Texto]" custT="1"/>
      <dgm:spPr/>
      <dgm:t>
        <a:bodyPr/>
        <a:lstStyle/>
        <a:p>
          <a:r>
            <a:rPr lang="es-ES" sz="2000" dirty="0"/>
            <a:t>Capítulos 1-39</a:t>
          </a:r>
        </a:p>
      </dgm:t>
    </dgm:pt>
    <dgm:pt modelId="{7ED72494-0806-402A-AF72-670BFA545919}" type="parTrans" cxnId="{0B8EB42C-849F-453B-9EBE-90D1BC6FF922}">
      <dgm:prSet/>
      <dgm:spPr/>
      <dgm:t>
        <a:bodyPr/>
        <a:lstStyle/>
        <a:p>
          <a:endParaRPr lang="es-ES"/>
        </a:p>
      </dgm:t>
    </dgm:pt>
    <dgm:pt modelId="{223E39C3-013F-4F25-95E7-D879798ADC97}" type="sibTrans" cxnId="{0B8EB42C-849F-453B-9EBE-90D1BC6FF922}">
      <dgm:prSet/>
      <dgm:spPr/>
      <dgm:t>
        <a:bodyPr/>
        <a:lstStyle/>
        <a:p>
          <a:endParaRPr lang="es-ES"/>
        </a:p>
      </dgm:t>
    </dgm:pt>
    <dgm:pt modelId="{054E798F-6B60-499E-82D3-997859CD3F4B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Isaías II</a:t>
          </a:r>
        </a:p>
      </dgm:t>
    </dgm:pt>
    <dgm:pt modelId="{9F32FC84-0F3A-44A1-8D09-0B704848CD46}" type="parTrans" cxnId="{D61EEBA7-91EF-4699-B9CD-1CE63B693455}">
      <dgm:prSet/>
      <dgm:spPr/>
      <dgm:t>
        <a:bodyPr/>
        <a:lstStyle/>
        <a:p>
          <a:endParaRPr lang="es-ES"/>
        </a:p>
      </dgm:t>
    </dgm:pt>
    <dgm:pt modelId="{BE17BF0E-D98F-4ED9-B856-928FB5D6C293}" type="sibTrans" cxnId="{D61EEBA7-91EF-4699-B9CD-1CE63B693455}">
      <dgm:prSet/>
      <dgm:spPr/>
      <dgm:t>
        <a:bodyPr/>
        <a:lstStyle/>
        <a:p>
          <a:endParaRPr lang="es-ES"/>
        </a:p>
      </dgm:t>
    </dgm:pt>
    <dgm:pt modelId="{206412A6-D3B6-406A-A515-88FA580DE7E4}">
      <dgm:prSet phldrT="[Texto]" custT="1"/>
      <dgm:spPr/>
      <dgm:t>
        <a:bodyPr/>
        <a:lstStyle/>
        <a:p>
          <a:r>
            <a:rPr lang="es-ES" sz="1900" dirty="0" err="1"/>
            <a:t>Deuteroisaías</a:t>
          </a:r>
          <a:endParaRPr lang="es-ES" sz="1900" dirty="0"/>
        </a:p>
      </dgm:t>
    </dgm:pt>
    <dgm:pt modelId="{F234F30D-2A83-40D6-B656-E49A229B366E}" type="parTrans" cxnId="{14B133DD-1FC8-43AF-BC40-77BE38B26E2F}">
      <dgm:prSet/>
      <dgm:spPr/>
      <dgm:t>
        <a:bodyPr/>
        <a:lstStyle/>
        <a:p>
          <a:endParaRPr lang="es-ES"/>
        </a:p>
      </dgm:t>
    </dgm:pt>
    <dgm:pt modelId="{22B47250-D786-4D30-86E3-BFBF83E782AD}" type="sibTrans" cxnId="{14B133DD-1FC8-43AF-BC40-77BE38B26E2F}">
      <dgm:prSet/>
      <dgm:spPr/>
      <dgm:t>
        <a:bodyPr/>
        <a:lstStyle/>
        <a:p>
          <a:endParaRPr lang="es-ES"/>
        </a:p>
      </dgm:t>
    </dgm:pt>
    <dgm:pt modelId="{24AED46A-4F7A-45C5-9203-AD63561D01F5}">
      <dgm:prSet phldrT="[Texto]" custT="1"/>
      <dgm:spPr/>
      <dgm:t>
        <a:bodyPr/>
        <a:lstStyle/>
        <a:p>
          <a:r>
            <a:rPr lang="es-ES" sz="1900" dirty="0"/>
            <a:t>Capítulos 40-55</a:t>
          </a:r>
        </a:p>
      </dgm:t>
    </dgm:pt>
    <dgm:pt modelId="{E2A7E9BB-0559-43BF-87DF-453FB37F9D60}" type="parTrans" cxnId="{ECA36F4D-4ED1-4E9D-AF1A-75BDF1B96A58}">
      <dgm:prSet/>
      <dgm:spPr/>
      <dgm:t>
        <a:bodyPr/>
        <a:lstStyle/>
        <a:p>
          <a:endParaRPr lang="es-ES"/>
        </a:p>
      </dgm:t>
    </dgm:pt>
    <dgm:pt modelId="{4DFBBDB3-817F-42DA-9904-9664F9460832}" type="sibTrans" cxnId="{ECA36F4D-4ED1-4E9D-AF1A-75BDF1B96A58}">
      <dgm:prSet/>
      <dgm:spPr/>
      <dgm:t>
        <a:bodyPr/>
        <a:lstStyle/>
        <a:p>
          <a:endParaRPr lang="es-ES"/>
        </a:p>
      </dgm:t>
    </dgm:pt>
    <dgm:pt modelId="{70826036-2C85-4240-A436-E2D742E23FA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Isaías III</a:t>
          </a:r>
        </a:p>
      </dgm:t>
    </dgm:pt>
    <dgm:pt modelId="{075C0867-7BF0-41FB-87AD-2DA69BC07A62}" type="parTrans" cxnId="{C4EC20D8-F56C-434C-AF87-8D8BEADDB7F4}">
      <dgm:prSet/>
      <dgm:spPr/>
      <dgm:t>
        <a:bodyPr/>
        <a:lstStyle/>
        <a:p>
          <a:endParaRPr lang="es-ES"/>
        </a:p>
      </dgm:t>
    </dgm:pt>
    <dgm:pt modelId="{E52D61CC-B1B0-4AE6-B94A-528B75C2E0FA}" type="sibTrans" cxnId="{C4EC20D8-F56C-434C-AF87-8D8BEADDB7F4}">
      <dgm:prSet/>
      <dgm:spPr/>
      <dgm:t>
        <a:bodyPr/>
        <a:lstStyle/>
        <a:p>
          <a:endParaRPr lang="es-ES"/>
        </a:p>
      </dgm:t>
    </dgm:pt>
    <dgm:pt modelId="{0F12BE69-A151-4101-93AA-F45E1A86A257}">
      <dgm:prSet phldrT="[Texto]" custT="1"/>
      <dgm:spPr/>
      <dgm:t>
        <a:bodyPr/>
        <a:lstStyle/>
        <a:p>
          <a:r>
            <a:rPr lang="es-ES" sz="1900" dirty="0" err="1"/>
            <a:t>Tritoisaías</a:t>
          </a:r>
          <a:endParaRPr lang="es-ES" sz="1900" dirty="0"/>
        </a:p>
      </dgm:t>
    </dgm:pt>
    <dgm:pt modelId="{67B93FEB-21F7-4C0F-BF9C-A52F4AC357D3}" type="parTrans" cxnId="{95B95D6B-024C-4C58-B3B8-92D6397F5126}">
      <dgm:prSet/>
      <dgm:spPr/>
      <dgm:t>
        <a:bodyPr/>
        <a:lstStyle/>
        <a:p>
          <a:endParaRPr lang="es-ES"/>
        </a:p>
      </dgm:t>
    </dgm:pt>
    <dgm:pt modelId="{4A41399C-D846-45E2-A259-EFBA3048BD1F}" type="sibTrans" cxnId="{95B95D6B-024C-4C58-B3B8-92D6397F5126}">
      <dgm:prSet/>
      <dgm:spPr/>
      <dgm:t>
        <a:bodyPr/>
        <a:lstStyle/>
        <a:p>
          <a:endParaRPr lang="es-ES"/>
        </a:p>
      </dgm:t>
    </dgm:pt>
    <dgm:pt modelId="{DD4ACCC4-AD4B-41E3-852D-DD26388DC5B1}">
      <dgm:prSet phldrT="[Texto]" custT="1"/>
      <dgm:spPr/>
      <dgm:t>
        <a:bodyPr/>
        <a:lstStyle/>
        <a:p>
          <a:r>
            <a:rPr lang="es-ES" sz="1900" dirty="0"/>
            <a:t>Capítulos 56-66</a:t>
          </a:r>
        </a:p>
      </dgm:t>
    </dgm:pt>
    <dgm:pt modelId="{8A7E02B5-90FE-4E53-BC40-DC81E701287A}" type="parTrans" cxnId="{09D66515-5FC8-46F9-B093-DAF9A722F552}">
      <dgm:prSet/>
      <dgm:spPr/>
      <dgm:t>
        <a:bodyPr/>
        <a:lstStyle/>
        <a:p>
          <a:endParaRPr lang="es-ES"/>
        </a:p>
      </dgm:t>
    </dgm:pt>
    <dgm:pt modelId="{18E50762-BEB6-43B9-BCC9-C5A6DECDE24B}" type="sibTrans" cxnId="{09D66515-5FC8-46F9-B093-DAF9A722F552}">
      <dgm:prSet/>
      <dgm:spPr/>
      <dgm:t>
        <a:bodyPr/>
        <a:lstStyle/>
        <a:p>
          <a:endParaRPr lang="es-ES"/>
        </a:p>
      </dgm:t>
    </dgm:pt>
    <dgm:pt modelId="{69896D45-5387-4C45-9595-4B97278BF976}">
      <dgm:prSet phldrT="[Texto]" custT="1"/>
      <dgm:spPr/>
      <dgm:t>
        <a:bodyPr/>
        <a:lstStyle/>
        <a:p>
          <a:r>
            <a:rPr lang="es-ES" sz="2000" dirty="0"/>
            <a:t>Predica en el Reino del Sur 740 a.C.</a:t>
          </a:r>
        </a:p>
      </dgm:t>
    </dgm:pt>
    <dgm:pt modelId="{0BFD2168-F3E9-4444-A81E-7B82DC6165F1}" type="parTrans" cxnId="{8C239E1F-6911-48E1-9538-6189048EE7FA}">
      <dgm:prSet/>
      <dgm:spPr/>
      <dgm:t>
        <a:bodyPr/>
        <a:lstStyle/>
        <a:p>
          <a:endParaRPr lang="es-ES"/>
        </a:p>
      </dgm:t>
    </dgm:pt>
    <dgm:pt modelId="{743961E3-4383-4CA7-BA65-2C3DDEFB8218}" type="sibTrans" cxnId="{8C239E1F-6911-48E1-9538-6189048EE7FA}">
      <dgm:prSet/>
      <dgm:spPr/>
      <dgm:t>
        <a:bodyPr/>
        <a:lstStyle/>
        <a:p>
          <a:endParaRPr lang="es-ES"/>
        </a:p>
      </dgm:t>
    </dgm:pt>
    <dgm:pt modelId="{C76E2954-C865-43B7-96D1-545C71B09AFB}">
      <dgm:prSet phldrT="[Texto]" custT="1"/>
      <dgm:spPr/>
      <dgm:t>
        <a:bodyPr/>
        <a:lstStyle/>
        <a:p>
          <a:r>
            <a:rPr lang="es-ES" sz="1900" dirty="0"/>
            <a:t>Predica en la época final del destierro 540 a.C.</a:t>
          </a:r>
        </a:p>
      </dgm:t>
    </dgm:pt>
    <dgm:pt modelId="{83E49D84-298A-49A4-9345-AF6CF26B705B}" type="parTrans" cxnId="{B76372E7-08F7-49A3-8A6A-82C30C25E1E8}">
      <dgm:prSet/>
      <dgm:spPr/>
      <dgm:t>
        <a:bodyPr/>
        <a:lstStyle/>
        <a:p>
          <a:endParaRPr lang="es-ES"/>
        </a:p>
      </dgm:t>
    </dgm:pt>
    <dgm:pt modelId="{A585B919-AFBE-4D2B-978C-C586E4050EAC}" type="sibTrans" cxnId="{B76372E7-08F7-49A3-8A6A-82C30C25E1E8}">
      <dgm:prSet/>
      <dgm:spPr/>
      <dgm:t>
        <a:bodyPr/>
        <a:lstStyle/>
        <a:p>
          <a:endParaRPr lang="es-ES"/>
        </a:p>
      </dgm:t>
    </dgm:pt>
    <dgm:pt modelId="{9EB8B909-08BB-4B56-86F8-B886C496955C}">
      <dgm:prSet phldrT="[Texto]" custT="1"/>
      <dgm:spPr/>
      <dgm:t>
        <a:bodyPr/>
        <a:lstStyle/>
        <a:p>
          <a:r>
            <a:rPr lang="es-ES" sz="1900" dirty="0"/>
            <a:t>Predica en la época de la restauración 510 a.C.</a:t>
          </a:r>
        </a:p>
      </dgm:t>
    </dgm:pt>
    <dgm:pt modelId="{AF58A150-47A4-47C0-AB6E-D543A5F1EFF0}" type="parTrans" cxnId="{7B045BE3-D34D-434F-9B01-22C4019FE8B4}">
      <dgm:prSet/>
      <dgm:spPr/>
      <dgm:t>
        <a:bodyPr/>
        <a:lstStyle/>
        <a:p>
          <a:endParaRPr lang="es-ES"/>
        </a:p>
      </dgm:t>
    </dgm:pt>
    <dgm:pt modelId="{7EBB8984-AFE1-4C13-A6B9-1AF3456D15CD}" type="sibTrans" cxnId="{7B045BE3-D34D-434F-9B01-22C4019FE8B4}">
      <dgm:prSet/>
      <dgm:spPr/>
      <dgm:t>
        <a:bodyPr/>
        <a:lstStyle/>
        <a:p>
          <a:endParaRPr lang="es-ES"/>
        </a:p>
      </dgm:t>
    </dgm:pt>
    <dgm:pt modelId="{28317B4C-EF01-4D7F-A11E-6F5C5DADCEC2}" type="pres">
      <dgm:prSet presAssocID="{4F5E2C4E-EDEA-41AF-9E52-426ABD23F65D}" presName="Name0" presStyleCnt="0">
        <dgm:presLayoutVars>
          <dgm:dir/>
          <dgm:animLvl val="lvl"/>
          <dgm:resizeHandles val="exact"/>
        </dgm:presLayoutVars>
      </dgm:prSet>
      <dgm:spPr/>
    </dgm:pt>
    <dgm:pt modelId="{EB5423F7-99E3-43C5-B4A3-8C22A2E6498B}" type="pres">
      <dgm:prSet presAssocID="{A6C6CDCB-FD66-40F5-A35B-EB3D7DD3D923}" presName="composite" presStyleCnt="0"/>
      <dgm:spPr/>
    </dgm:pt>
    <dgm:pt modelId="{94793EF2-1FBF-4315-94DC-57C39F87C952}" type="pres">
      <dgm:prSet presAssocID="{A6C6CDCB-FD66-40F5-A35B-EB3D7DD3D92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5233058-E0DE-444F-A1DD-C79CD12C2753}" type="pres">
      <dgm:prSet presAssocID="{A6C6CDCB-FD66-40F5-A35B-EB3D7DD3D923}" presName="desTx" presStyleLbl="alignAccFollowNode1" presStyleIdx="0" presStyleCnt="3">
        <dgm:presLayoutVars>
          <dgm:bulletEnabled val="1"/>
        </dgm:presLayoutVars>
      </dgm:prSet>
      <dgm:spPr/>
    </dgm:pt>
    <dgm:pt modelId="{91E8A660-9D13-4200-871D-1CC0C26F1AAE}" type="pres">
      <dgm:prSet presAssocID="{B9161474-C881-405B-A6E1-97B05B2F6F90}" presName="space" presStyleCnt="0"/>
      <dgm:spPr/>
    </dgm:pt>
    <dgm:pt modelId="{3C024F69-3AEE-4E8B-8CE8-858CDA3EFAE6}" type="pres">
      <dgm:prSet presAssocID="{054E798F-6B60-499E-82D3-997859CD3F4B}" presName="composite" presStyleCnt="0"/>
      <dgm:spPr/>
    </dgm:pt>
    <dgm:pt modelId="{666D2991-B383-4563-A3A8-F823B7F94E78}" type="pres">
      <dgm:prSet presAssocID="{054E798F-6B60-499E-82D3-997859CD3F4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AFDFE88-9D77-458F-82D4-612106241F28}" type="pres">
      <dgm:prSet presAssocID="{054E798F-6B60-499E-82D3-997859CD3F4B}" presName="desTx" presStyleLbl="alignAccFollowNode1" presStyleIdx="1" presStyleCnt="3">
        <dgm:presLayoutVars>
          <dgm:bulletEnabled val="1"/>
        </dgm:presLayoutVars>
      </dgm:prSet>
      <dgm:spPr/>
    </dgm:pt>
    <dgm:pt modelId="{43284740-867E-4825-9A9D-98774AD2FBF3}" type="pres">
      <dgm:prSet presAssocID="{BE17BF0E-D98F-4ED9-B856-928FB5D6C293}" presName="space" presStyleCnt="0"/>
      <dgm:spPr/>
    </dgm:pt>
    <dgm:pt modelId="{2E0206D5-CB69-49B7-B18E-7B1C36B0589C}" type="pres">
      <dgm:prSet presAssocID="{70826036-2C85-4240-A436-E2D742E23FAF}" presName="composite" presStyleCnt="0"/>
      <dgm:spPr/>
    </dgm:pt>
    <dgm:pt modelId="{F7D06880-205E-4267-B907-404583E80C80}" type="pres">
      <dgm:prSet presAssocID="{70826036-2C85-4240-A436-E2D742E23FA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F48C50F-34C7-48D3-BE07-AF2E56BD1BD1}" type="pres">
      <dgm:prSet presAssocID="{70826036-2C85-4240-A436-E2D742E23FA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8BF8A00-BDE0-4955-8CFA-A367C54DBED4}" type="presOf" srcId="{69896D45-5387-4C45-9595-4B97278BF976}" destId="{05233058-E0DE-444F-A1DD-C79CD12C2753}" srcOrd="0" destOrd="2" presId="urn:microsoft.com/office/officeart/2005/8/layout/hList1"/>
    <dgm:cxn modelId="{09D66515-5FC8-46F9-B093-DAF9A722F552}" srcId="{70826036-2C85-4240-A436-E2D742E23FAF}" destId="{DD4ACCC4-AD4B-41E3-852D-DD26388DC5B1}" srcOrd="1" destOrd="0" parTransId="{8A7E02B5-90FE-4E53-BC40-DC81E701287A}" sibTransId="{18E50762-BEB6-43B9-BCC9-C5A6DECDE24B}"/>
    <dgm:cxn modelId="{AA18A619-FA3B-4D57-A0C0-86EAEEE6CF79}" srcId="{4F5E2C4E-EDEA-41AF-9E52-426ABD23F65D}" destId="{A6C6CDCB-FD66-40F5-A35B-EB3D7DD3D923}" srcOrd="0" destOrd="0" parTransId="{E2F46B08-796F-40AA-B783-719C67FCAD76}" sibTransId="{B9161474-C881-405B-A6E1-97B05B2F6F90}"/>
    <dgm:cxn modelId="{8C239E1F-6911-48E1-9538-6189048EE7FA}" srcId="{A6C6CDCB-FD66-40F5-A35B-EB3D7DD3D923}" destId="{69896D45-5387-4C45-9595-4B97278BF976}" srcOrd="2" destOrd="0" parTransId="{0BFD2168-F3E9-4444-A81E-7B82DC6165F1}" sibTransId="{743961E3-4383-4CA7-BA65-2C3DDEFB8218}"/>
    <dgm:cxn modelId="{C66C3721-D541-479E-920B-A93F1A9669AE}" type="presOf" srcId="{054E798F-6B60-499E-82D3-997859CD3F4B}" destId="{666D2991-B383-4563-A3A8-F823B7F94E78}" srcOrd="0" destOrd="0" presId="urn:microsoft.com/office/officeart/2005/8/layout/hList1"/>
    <dgm:cxn modelId="{0B8EB42C-849F-453B-9EBE-90D1BC6FF922}" srcId="{A6C6CDCB-FD66-40F5-A35B-EB3D7DD3D923}" destId="{6F24E497-93D9-4E93-95E1-B429728B7F8F}" srcOrd="1" destOrd="0" parTransId="{7ED72494-0806-402A-AF72-670BFA545919}" sibTransId="{223E39C3-013F-4F25-95E7-D879798ADC97}"/>
    <dgm:cxn modelId="{95B95D6B-024C-4C58-B3B8-92D6397F5126}" srcId="{70826036-2C85-4240-A436-E2D742E23FAF}" destId="{0F12BE69-A151-4101-93AA-F45E1A86A257}" srcOrd="0" destOrd="0" parTransId="{67B93FEB-21F7-4C0F-BF9C-A52F4AC357D3}" sibTransId="{4A41399C-D846-45E2-A259-EFBA3048BD1F}"/>
    <dgm:cxn modelId="{ECA36F4D-4ED1-4E9D-AF1A-75BDF1B96A58}" srcId="{054E798F-6B60-499E-82D3-997859CD3F4B}" destId="{24AED46A-4F7A-45C5-9203-AD63561D01F5}" srcOrd="1" destOrd="0" parTransId="{E2A7E9BB-0559-43BF-87DF-453FB37F9D60}" sibTransId="{4DFBBDB3-817F-42DA-9904-9664F9460832}"/>
    <dgm:cxn modelId="{077DD56F-B0A5-4498-A1F0-5868B30F0687}" type="presOf" srcId="{4F5E2C4E-EDEA-41AF-9E52-426ABD23F65D}" destId="{28317B4C-EF01-4D7F-A11E-6F5C5DADCEC2}" srcOrd="0" destOrd="0" presId="urn:microsoft.com/office/officeart/2005/8/layout/hList1"/>
    <dgm:cxn modelId="{75A7F479-CF89-4F0F-B947-2084EA30AB21}" srcId="{A6C6CDCB-FD66-40F5-A35B-EB3D7DD3D923}" destId="{0315EFFF-6FB4-48AA-92C3-9DA4A375FFCA}" srcOrd="0" destOrd="0" parTransId="{58E33220-F54F-4F4B-A002-3DE84C3F8E39}" sibTransId="{4ED7E9EC-403B-4074-B5CB-123F896B0671}"/>
    <dgm:cxn modelId="{C3C58AA1-30CE-4826-93AA-5370655B4141}" type="presOf" srcId="{206412A6-D3B6-406A-A515-88FA580DE7E4}" destId="{5AFDFE88-9D77-458F-82D4-612106241F28}" srcOrd="0" destOrd="0" presId="urn:microsoft.com/office/officeart/2005/8/layout/hList1"/>
    <dgm:cxn modelId="{D61EEBA7-91EF-4699-B9CD-1CE63B693455}" srcId="{4F5E2C4E-EDEA-41AF-9E52-426ABD23F65D}" destId="{054E798F-6B60-499E-82D3-997859CD3F4B}" srcOrd="1" destOrd="0" parTransId="{9F32FC84-0F3A-44A1-8D09-0B704848CD46}" sibTransId="{BE17BF0E-D98F-4ED9-B856-928FB5D6C293}"/>
    <dgm:cxn modelId="{CA3330BA-8515-474C-BCE8-844D43E0C146}" type="presOf" srcId="{70826036-2C85-4240-A436-E2D742E23FAF}" destId="{F7D06880-205E-4267-B907-404583E80C80}" srcOrd="0" destOrd="0" presId="urn:microsoft.com/office/officeart/2005/8/layout/hList1"/>
    <dgm:cxn modelId="{89A447BB-3A7F-4AA9-B6E0-53ADFFF2F030}" type="presOf" srcId="{0315EFFF-6FB4-48AA-92C3-9DA4A375FFCA}" destId="{05233058-E0DE-444F-A1DD-C79CD12C2753}" srcOrd="0" destOrd="0" presId="urn:microsoft.com/office/officeart/2005/8/layout/hList1"/>
    <dgm:cxn modelId="{D72F10C3-78D7-4533-B437-7546DEBCE019}" type="presOf" srcId="{C76E2954-C865-43B7-96D1-545C71B09AFB}" destId="{5AFDFE88-9D77-458F-82D4-612106241F28}" srcOrd="0" destOrd="2" presId="urn:microsoft.com/office/officeart/2005/8/layout/hList1"/>
    <dgm:cxn modelId="{8D5523C6-30D4-43EB-BE8E-DA63CBB113DA}" type="presOf" srcId="{A6C6CDCB-FD66-40F5-A35B-EB3D7DD3D923}" destId="{94793EF2-1FBF-4315-94DC-57C39F87C952}" srcOrd="0" destOrd="0" presId="urn:microsoft.com/office/officeart/2005/8/layout/hList1"/>
    <dgm:cxn modelId="{A317DDCA-FD77-4652-9253-CDB9C620A9DB}" type="presOf" srcId="{24AED46A-4F7A-45C5-9203-AD63561D01F5}" destId="{5AFDFE88-9D77-458F-82D4-612106241F28}" srcOrd="0" destOrd="1" presId="urn:microsoft.com/office/officeart/2005/8/layout/hList1"/>
    <dgm:cxn modelId="{C4EC20D8-F56C-434C-AF87-8D8BEADDB7F4}" srcId="{4F5E2C4E-EDEA-41AF-9E52-426ABD23F65D}" destId="{70826036-2C85-4240-A436-E2D742E23FAF}" srcOrd="2" destOrd="0" parTransId="{075C0867-7BF0-41FB-87AD-2DA69BC07A62}" sibTransId="{E52D61CC-B1B0-4AE6-B94A-528B75C2E0FA}"/>
    <dgm:cxn modelId="{14B133DD-1FC8-43AF-BC40-77BE38B26E2F}" srcId="{054E798F-6B60-499E-82D3-997859CD3F4B}" destId="{206412A6-D3B6-406A-A515-88FA580DE7E4}" srcOrd="0" destOrd="0" parTransId="{F234F30D-2A83-40D6-B656-E49A229B366E}" sibTransId="{22B47250-D786-4D30-86E3-BFBF83E782AD}"/>
    <dgm:cxn modelId="{7B045BE3-D34D-434F-9B01-22C4019FE8B4}" srcId="{70826036-2C85-4240-A436-E2D742E23FAF}" destId="{9EB8B909-08BB-4B56-86F8-B886C496955C}" srcOrd="2" destOrd="0" parTransId="{AF58A150-47A4-47C0-AB6E-D543A5F1EFF0}" sibTransId="{7EBB8984-AFE1-4C13-A6B9-1AF3456D15CD}"/>
    <dgm:cxn modelId="{B76372E7-08F7-49A3-8A6A-82C30C25E1E8}" srcId="{054E798F-6B60-499E-82D3-997859CD3F4B}" destId="{C76E2954-C865-43B7-96D1-545C71B09AFB}" srcOrd="2" destOrd="0" parTransId="{83E49D84-298A-49A4-9345-AF6CF26B705B}" sibTransId="{A585B919-AFBE-4D2B-978C-C586E4050EAC}"/>
    <dgm:cxn modelId="{8E206CF1-B936-43D8-800B-23CF5E9C567A}" type="presOf" srcId="{DD4ACCC4-AD4B-41E3-852D-DD26388DC5B1}" destId="{8F48C50F-34C7-48D3-BE07-AF2E56BD1BD1}" srcOrd="0" destOrd="1" presId="urn:microsoft.com/office/officeart/2005/8/layout/hList1"/>
    <dgm:cxn modelId="{55AE64F5-7D89-4262-936D-5D3DA5442F05}" type="presOf" srcId="{6F24E497-93D9-4E93-95E1-B429728B7F8F}" destId="{05233058-E0DE-444F-A1DD-C79CD12C2753}" srcOrd="0" destOrd="1" presId="urn:microsoft.com/office/officeart/2005/8/layout/hList1"/>
    <dgm:cxn modelId="{20A207F7-E269-46A8-A83D-B9E2D61F7E47}" type="presOf" srcId="{9EB8B909-08BB-4B56-86F8-B886C496955C}" destId="{8F48C50F-34C7-48D3-BE07-AF2E56BD1BD1}" srcOrd="0" destOrd="2" presId="urn:microsoft.com/office/officeart/2005/8/layout/hList1"/>
    <dgm:cxn modelId="{6C3E6EFC-7F0C-4896-B528-901213A36987}" type="presOf" srcId="{0F12BE69-A151-4101-93AA-F45E1A86A257}" destId="{8F48C50F-34C7-48D3-BE07-AF2E56BD1BD1}" srcOrd="0" destOrd="0" presId="urn:microsoft.com/office/officeart/2005/8/layout/hList1"/>
    <dgm:cxn modelId="{642AF373-3C61-4A22-AFA2-F2A8981FD487}" type="presParOf" srcId="{28317B4C-EF01-4D7F-A11E-6F5C5DADCEC2}" destId="{EB5423F7-99E3-43C5-B4A3-8C22A2E6498B}" srcOrd="0" destOrd="0" presId="urn:microsoft.com/office/officeart/2005/8/layout/hList1"/>
    <dgm:cxn modelId="{CCEB041B-F4F2-4146-AC91-26764185731B}" type="presParOf" srcId="{EB5423F7-99E3-43C5-B4A3-8C22A2E6498B}" destId="{94793EF2-1FBF-4315-94DC-57C39F87C952}" srcOrd="0" destOrd="0" presId="urn:microsoft.com/office/officeart/2005/8/layout/hList1"/>
    <dgm:cxn modelId="{8BB90A52-B14B-453A-B0BB-06B8CD72FFC5}" type="presParOf" srcId="{EB5423F7-99E3-43C5-B4A3-8C22A2E6498B}" destId="{05233058-E0DE-444F-A1DD-C79CD12C2753}" srcOrd="1" destOrd="0" presId="urn:microsoft.com/office/officeart/2005/8/layout/hList1"/>
    <dgm:cxn modelId="{059E3D4B-A843-4CBC-98C5-B651579EA01A}" type="presParOf" srcId="{28317B4C-EF01-4D7F-A11E-6F5C5DADCEC2}" destId="{91E8A660-9D13-4200-871D-1CC0C26F1AAE}" srcOrd="1" destOrd="0" presId="urn:microsoft.com/office/officeart/2005/8/layout/hList1"/>
    <dgm:cxn modelId="{8C4E2D29-7F19-48A2-B5DD-C3FA1447A749}" type="presParOf" srcId="{28317B4C-EF01-4D7F-A11E-6F5C5DADCEC2}" destId="{3C024F69-3AEE-4E8B-8CE8-858CDA3EFAE6}" srcOrd="2" destOrd="0" presId="urn:microsoft.com/office/officeart/2005/8/layout/hList1"/>
    <dgm:cxn modelId="{856B1A88-C4F1-4240-9D85-87BD67494282}" type="presParOf" srcId="{3C024F69-3AEE-4E8B-8CE8-858CDA3EFAE6}" destId="{666D2991-B383-4563-A3A8-F823B7F94E78}" srcOrd="0" destOrd="0" presId="urn:microsoft.com/office/officeart/2005/8/layout/hList1"/>
    <dgm:cxn modelId="{67076D47-6A96-4A08-B155-8C00DC56421D}" type="presParOf" srcId="{3C024F69-3AEE-4E8B-8CE8-858CDA3EFAE6}" destId="{5AFDFE88-9D77-458F-82D4-612106241F28}" srcOrd="1" destOrd="0" presId="urn:microsoft.com/office/officeart/2005/8/layout/hList1"/>
    <dgm:cxn modelId="{7BD08412-B176-4657-BB86-DA130A35BE79}" type="presParOf" srcId="{28317B4C-EF01-4D7F-A11E-6F5C5DADCEC2}" destId="{43284740-867E-4825-9A9D-98774AD2FBF3}" srcOrd="3" destOrd="0" presId="urn:microsoft.com/office/officeart/2005/8/layout/hList1"/>
    <dgm:cxn modelId="{965107CA-9DCA-4BCB-AAD6-4457218138F6}" type="presParOf" srcId="{28317B4C-EF01-4D7F-A11E-6F5C5DADCEC2}" destId="{2E0206D5-CB69-49B7-B18E-7B1C36B0589C}" srcOrd="4" destOrd="0" presId="urn:microsoft.com/office/officeart/2005/8/layout/hList1"/>
    <dgm:cxn modelId="{138EDB06-A129-4462-86F8-9C33A61A76A6}" type="presParOf" srcId="{2E0206D5-CB69-49B7-B18E-7B1C36B0589C}" destId="{F7D06880-205E-4267-B907-404583E80C80}" srcOrd="0" destOrd="0" presId="urn:microsoft.com/office/officeart/2005/8/layout/hList1"/>
    <dgm:cxn modelId="{A0816F6E-8184-4E49-9189-DCBB422BF25E}" type="presParOf" srcId="{2E0206D5-CB69-49B7-B18E-7B1C36B0589C}" destId="{8F48C50F-34C7-48D3-BE07-AF2E56BD1B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22002-BB63-4832-9306-A3B4654B33C9}">
      <dsp:nvSpPr>
        <dsp:cNvPr id="0" name=""/>
        <dsp:cNvSpPr/>
      </dsp:nvSpPr>
      <dsp:spPr>
        <a:xfrm>
          <a:off x="2230495" y="1198147"/>
          <a:ext cx="772608" cy="772608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Baal, dios cananeo</a:t>
          </a:r>
        </a:p>
      </dsp:txBody>
      <dsp:txXfrm>
        <a:off x="2268211" y="1235863"/>
        <a:ext cx="697176" cy="697176"/>
      </dsp:txXfrm>
    </dsp:sp>
    <dsp:sp modelId="{C4C0999A-1D53-4A35-8AC6-77762A13DCF7}">
      <dsp:nvSpPr>
        <dsp:cNvPr id="0" name=""/>
        <dsp:cNvSpPr/>
      </dsp:nvSpPr>
      <dsp:spPr>
        <a:xfrm rot="16200000">
          <a:off x="2345823" y="927170"/>
          <a:ext cx="5419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195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FE57F-A00F-4FCE-A0AB-7B8C95773712}">
      <dsp:nvSpPr>
        <dsp:cNvPr id="0" name=""/>
        <dsp:cNvSpPr/>
      </dsp:nvSpPr>
      <dsp:spPr>
        <a:xfrm>
          <a:off x="2220903" y="138546"/>
          <a:ext cx="791794" cy="517647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tx1"/>
              </a:solidFill>
            </a:rPr>
            <a:t>Culto y la fertilidad</a:t>
          </a:r>
        </a:p>
      </dsp:txBody>
      <dsp:txXfrm>
        <a:off x="2246172" y="163815"/>
        <a:ext cx="741256" cy="467109"/>
      </dsp:txXfrm>
    </dsp:sp>
    <dsp:sp modelId="{39FD6563-A107-42D1-9C82-BB3D86175194}">
      <dsp:nvSpPr>
        <dsp:cNvPr id="0" name=""/>
        <dsp:cNvSpPr/>
      </dsp:nvSpPr>
      <dsp:spPr>
        <a:xfrm rot="1800000">
          <a:off x="2988141" y="1863326"/>
          <a:ext cx="2233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36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C3FDA-24B4-4683-BE03-3CDBC4307799}">
      <dsp:nvSpPr>
        <dsp:cNvPr id="0" name=""/>
        <dsp:cNvSpPr/>
      </dsp:nvSpPr>
      <dsp:spPr>
        <a:xfrm>
          <a:off x="3091886" y="1919168"/>
          <a:ext cx="1105913" cy="517647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chemeClr val="tx1"/>
              </a:solidFill>
            </a:rPr>
            <a:t>Compra y venta de la tierra</a:t>
          </a:r>
        </a:p>
      </dsp:txBody>
      <dsp:txXfrm>
        <a:off x="3117155" y="1944437"/>
        <a:ext cx="1055375" cy="467109"/>
      </dsp:txXfrm>
    </dsp:sp>
    <dsp:sp modelId="{F7207B85-77CD-4EAC-ACE6-9CC935A7D218}">
      <dsp:nvSpPr>
        <dsp:cNvPr id="0" name=""/>
        <dsp:cNvSpPr/>
      </dsp:nvSpPr>
      <dsp:spPr>
        <a:xfrm rot="9000000">
          <a:off x="2022091" y="1863326"/>
          <a:ext cx="2233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36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DD8B1-8884-4C38-B128-A4538DD19ABD}">
      <dsp:nvSpPr>
        <dsp:cNvPr id="0" name=""/>
        <dsp:cNvSpPr/>
      </dsp:nvSpPr>
      <dsp:spPr>
        <a:xfrm>
          <a:off x="1058784" y="1919168"/>
          <a:ext cx="1059946" cy="517647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tx1"/>
              </a:solidFill>
            </a:rPr>
            <a:t>Prostitución sagrada</a:t>
          </a:r>
        </a:p>
      </dsp:txBody>
      <dsp:txXfrm>
        <a:off x="1084053" y="1944437"/>
        <a:ext cx="1009408" cy="467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93EF2-1FBF-4315-94DC-57C39F87C952}">
      <dsp:nvSpPr>
        <dsp:cNvPr id="0" name=""/>
        <dsp:cNvSpPr/>
      </dsp:nvSpPr>
      <dsp:spPr>
        <a:xfrm>
          <a:off x="2136" y="27432"/>
          <a:ext cx="2082804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tx1"/>
              </a:solidFill>
            </a:rPr>
            <a:t>Isaías I</a:t>
          </a:r>
        </a:p>
      </dsp:txBody>
      <dsp:txXfrm>
        <a:off x="2136" y="27432"/>
        <a:ext cx="2082804" cy="720000"/>
      </dsp:txXfrm>
    </dsp:sp>
    <dsp:sp modelId="{05233058-E0DE-444F-A1DD-C79CD12C2753}">
      <dsp:nvSpPr>
        <dsp:cNvPr id="0" name=""/>
        <dsp:cNvSpPr/>
      </dsp:nvSpPr>
      <dsp:spPr>
        <a:xfrm>
          <a:off x="2136" y="747432"/>
          <a:ext cx="2082804" cy="18389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 err="1"/>
            <a:t>Protoisaías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Capítulos 1-39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Predica en el Reino del Sur 740 a.C.</a:t>
          </a:r>
        </a:p>
      </dsp:txBody>
      <dsp:txXfrm>
        <a:off x="2136" y="747432"/>
        <a:ext cx="2082804" cy="1838935"/>
      </dsp:txXfrm>
    </dsp:sp>
    <dsp:sp modelId="{666D2991-B383-4563-A3A8-F823B7F94E78}">
      <dsp:nvSpPr>
        <dsp:cNvPr id="0" name=""/>
        <dsp:cNvSpPr/>
      </dsp:nvSpPr>
      <dsp:spPr>
        <a:xfrm>
          <a:off x="2376533" y="27432"/>
          <a:ext cx="2082804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tx1"/>
              </a:solidFill>
            </a:rPr>
            <a:t>Isaías II</a:t>
          </a:r>
        </a:p>
      </dsp:txBody>
      <dsp:txXfrm>
        <a:off x="2376533" y="27432"/>
        <a:ext cx="2082804" cy="720000"/>
      </dsp:txXfrm>
    </dsp:sp>
    <dsp:sp modelId="{5AFDFE88-9D77-458F-82D4-612106241F28}">
      <dsp:nvSpPr>
        <dsp:cNvPr id="0" name=""/>
        <dsp:cNvSpPr/>
      </dsp:nvSpPr>
      <dsp:spPr>
        <a:xfrm>
          <a:off x="2376533" y="747432"/>
          <a:ext cx="2082804" cy="18389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 err="1"/>
            <a:t>Deuteroisaías</a:t>
          </a: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Capítulos 40-55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Predica en la época final del destierro 540 a.C.</a:t>
          </a:r>
        </a:p>
      </dsp:txBody>
      <dsp:txXfrm>
        <a:off x="2376533" y="747432"/>
        <a:ext cx="2082804" cy="1838935"/>
      </dsp:txXfrm>
    </dsp:sp>
    <dsp:sp modelId="{F7D06880-205E-4267-B907-404583E80C80}">
      <dsp:nvSpPr>
        <dsp:cNvPr id="0" name=""/>
        <dsp:cNvSpPr/>
      </dsp:nvSpPr>
      <dsp:spPr>
        <a:xfrm>
          <a:off x="4750930" y="27432"/>
          <a:ext cx="2082804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tx1"/>
              </a:solidFill>
            </a:rPr>
            <a:t>Isaías III</a:t>
          </a:r>
        </a:p>
      </dsp:txBody>
      <dsp:txXfrm>
        <a:off x="4750930" y="27432"/>
        <a:ext cx="2082804" cy="720000"/>
      </dsp:txXfrm>
    </dsp:sp>
    <dsp:sp modelId="{8F48C50F-34C7-48D3-BE07-AF2E56BD1BD1}">
      <dsp:nvSpPr>
        <dsp:cNvPr id="0" name=""/>
        <dsp:cNvSpPr/>
      </dsp:nvSpPr>
      <dsp:spPr>
        <a:xfrm>
          <a:off x="4750930" y="747432"/>
          <a:ext cx="2082804" cy="18389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 err="1"/>
            <a:t>Tritoisaías</a:t>
          </a: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Capítulos 56-66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Predica en la época de la restauración 510 a.C.</a:t>
          </a:r>
        </a:p>
      </dsp:txBody>
      <dsp:txXfrm>
        <a:off x="4750930" y="747432"/>
        <a:ext cx="2082804" cy="1838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BABD10-01E6-42B4-8028-EDFA35789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C4FB6F-EA6E-477C-91D9-9B27DD7E8D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3A49AB-C504-4058-BD5E-4B5F6FC53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0F924-0EAB-4086-A793-1146F70DD78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35941282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59BF83-C453-4F27-A3D2-E8CBB6F0EE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FCF67A-AC5F-40C8-93B9-ED731E24BD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20DD6A-77E2-4FF9-85D5-4ED349EB2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861E-E970-4B3E-8B0B-533306A6BC3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18510222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73A002-8484-49D0-985E-51A09507AF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074B16-8F72-4A92-8E2F-86EC4A4EBE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3CA1AB-D327-4D7F-9261-592612F10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FD99-D7B3-4D75-9678-448309F4662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16603034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59A9E1-B533-4D12-B0A0-C2D836E7F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A36CED-0602-41EF-8309-6931F14D2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CF5AEF-DE22-4AC8-B97D-FB9FBFFC6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608E-5EA0-45ED-9C34-010E483B3C6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77274873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8AEB50-0DB3-4E0F-8B61-533EC28FB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D12835-E4B4-406D-9B02-1978B1A5C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BC2BA1-D08B-42D2-B383-BAFAB48076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EA26F-3C34-4BD2-955F-6A668259EBB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1603329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F7661-69FE-4F86-91B9-3EBBECF9A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73308-B468-4BD0-BA5C-397572BCE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30772-EF00-4DF5-816E-41AF16288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2DAC-3F4F-48F9-A788-74CB559D25B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8472516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D4D081D-3637-49F5-8DB1-0E5A74BEE8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9C868E-1D92-4865-957A-488EAEEF66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7ACED3-DB47-46B0-A55E-87154E2BE7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FBA1E-32E2-4330-B521-867633FC425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42076977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161940-AAB6-4CFA-97F4-CD09004AE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7C866B-225A-4E47-92C0-6479A52EE4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CF1670-97B3-4973-9AF1-832490FC9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1D97-7365-45C9-AA07-FCBD7C65DA1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29125291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D6B56D-83F2-4EC7-BA62-F618F81035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1D17CC-9D9A-4CF3-898B-9184B88FCE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A20F65-4680-4127-83F5-803F437EA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A17C-5138-4AF4-97F5-B364C3038D5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5784466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67F83C-B31E-48A5-9539-36E446E1E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D7716-F580-484F-B5C2-AAFE82089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94E42E-B052-4766-91C2-62D1B93417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66318-F6EA-4A54-93D0-674690EA4B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27273388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641438-08A1-4C0D-AB02-1B463050F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4F91C-FF84-48E0-9959-C5F7B91AA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A71213-826E-4756-A6DC-771B4F06F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8397F-76EE-4D58-A9D1-44C14EB2FD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84731999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AE4A1D-22B2-41E8-B782-420FBEDBB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F97F537-A10E-4ED4-B08D-680C13E0B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AECFC9-0CAD-4C70-A108-90482F0D15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640CC2-5723-4EE7-9302-F77E766367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87AC34-3ACC-48AA-AC10-E8CD2F87C9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FB5579EF-F56E-4B5B-8404-C27F97BEA1E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2.xml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>
            <a:extLst>
              <a:ext uri="{FF2B5EF4-FFF2-40B4-BE49-F238E27FC236}">
                <a16:creationId xmlns:a16="http://schemas.microsoft.com/office/drawing/2014/main" id="{61525302-C317-4A1E-BC16-E11BEF228E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7525" y="76200"/>
            <a:ext cx="8305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¡Bienvenidas y Bienvenidos!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EEA6FB67-659C-4367-864E-9ED79C34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360863"/>
            <a:ext cx="847725" cy="2154237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C" altLang="es-ES" sz="13400" b="1">
                <a:solidFill>
                  <a:schemeClr val="accent2"/>
                </a:solidFill>
              </a:rPr>
              <a:t>6</a:t>
            </a:r>
            <a:endParaRPr lang="es-ES" altLang="es-ES" sz="13400" b="1">
              <a:solidFill>
                <a:schemeClr val="accent2"/>
              </a:solidFill>
            </a:endParaRPr>
          </a:p>
        </p:txBody>
      </p:sp>
      <p:pic>
        <p:nvPicPr>
          <p:cNvPr id="2052" name="Imagen 2">
            <a:extLst>
              <a:ext uri="{FF2B5EF4-FFF2-40B4-BE49-F238E27FC236}">
                <a16:creationId xmlns:a16="http://schemas.microsoft.com/office/drawing/2014/main" id="{72F70AD7-27B6-400A-B746-8C0215A2C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85875"/>
            <a:ext cx="35972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>
            <a:extLst>
              <a:ext uri="{FF2B5EF4-FFF2-40B4-BE49-F238E27FC236}">
                <a16:creationId xmlns:a16="http://schemas.microsoft.com/office/drawing/2014/main" id="{28419AB1-2D11-479D-98F3-AA7DB5ED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054225"/>
            <a:ext cx="3741737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500" b="1">
                <a:solidFill>
                  <a:schemeClr val="tx2"/>
                </a:solidFill>
                <a:latin typeface="Tempus Sans ITC" pitchFamily="82" charset="0"/>
              </a:rPr>
              <a:t>Los Profetas: hombres de Dios y del pueblo</a:t>
            </a:r>
            <a:endParaRPr lang="es-ES" altLang="es-ES" sz="3500" b="1">
              <a:solidFill>
                <a:schemeClr val="tx2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3D9D7B6-39FD-431F-A664-73458A1E2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Tema 2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11267" name="WordArt 3">
            <a:extLst>
              <a:ext uri="{FF2B5EF4-FFF2-40B4-BE49-F238E27FC236}">
                <a16:creationId xmlns:a16="http://schemas.microsoft.com/office/drawing/2014/main" id="{8BC9787D-9026-443C-9EE0-1D029D893C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315200" cy="1371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es-E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ohama"/>
            </a:endParaRPr>
          </a:p>
        </p:txBody>
      </p:sp>
      <p:pic>
        <p:nvPicPr>
          <p:cNvPr id="11268" name="Imagen 2">
            <a:extLst>
              <a:ext uri="{FF2B5EF4-FFF2-40B4-BE49-F238E27FC236}">
                <a16:creationId xmlns:a16="http://schemas.microsoft.com/office/drawing/2014/main" id="{A5013439-DFA3-428E-B36E-18165B611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852613"/>
            <a:ext cx="780732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3">
            <a:extLst>
              <a:ext uri="{FF2B5EF4-FFF2-40B4-BE49-F238E27FC236}">
                <a16:creationId xmlns:a16="http://schemas.microsoft.com/office/drawing/2014/main" id="{7670CC84-A12E-4A5A-B50C-91931E0798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066800"/>
            <a:ext cx="7416824" cy="6340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Breve historia del movimiento profético</a:t>
            </a:r>
          </a:p>
        </p:txBody>
      </p:sp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92E9EC26-68BB-44DD-9A72-B777CE8FC8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284382"/>
            <a:ext cx="7315200" cy="100806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Inicio del Profetismo</a:t>
            </a:r>
          </a:p>
        </p:txBody>
      </p:sp>
      <p:pic>
        <p:nvPicPr>
          <p:cNvPr id="12291" name="Imagen 4">
            <a:extLst>
              <a:ext uri="{FF2B5EF4-FFF2-40B4-BE49-F238E27FC236}">
                <a16:creationId xmlns:a16="http://schemas.microsoft.com/office/drawing/2014/main" id="{6EEA1EDB-F91D-4587-9DC7-A7AF2E94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506663"/>
            <a:ext cx="208438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n 6">
            <a:extLst>
              <a:ext uri="{FF2B5EF4-FFF2-40B4-BE49-F238E27FC236}">
                <a16:creationId xmlns:a16="http://schemas.microsoft.com/office/drawing/2014/main" id="{44AC3039-650A-41D1-BCD6-9964C943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89413"/>
            <a:ext cx="213518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n 10">
            <a:extLst>
              <a:ext uri="{FF2B5EF4-FFF2-40B4-BE49-F238E27FC236}">
                <a16:creationId xmlns:a16="http://schemas.microsoft.com/office/drawing/2014/main" id="{913C9CFB-A3ED-4B14-A3AF-D9C32C34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2506663"/>
            <a:ext cx="215900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2">
            <a:extLst>
              <a:ext uri="{FF2B5EF4-FFF2-40B4-BE49-F238E27FC236}">
                <a16:creationId xmlns:a16="http://schemas.microsoft.com/office/drawing/2014/main" id="{32CAB100-04EC-4A35-94F5-3323D676D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3381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Tema 3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F5697CD-55DF-4331-987E-3B974080A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084763"/>
            <a:ext cx="3311525" cy="209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000" b="1" dirty="0"/>
              <a:t>En este período hubo profetas que no escribieron, y sólo sabemos de ellos por los libros: reyes y crónicas.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s-EC" altLang="es-ES" sz="2000" dirty="0"/>
          </a:p>
        </p:txBody>
      </p:sp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BB2336E6-3851-400F-8AF8-923B33982F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284382"/>
            <a:ext cx="7315200" cy="100806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Combate la ambición y el poder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CCC89FC-16EA-4F46-A7DF-98DF9E2C0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3381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Samuel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13316" name="Imagen 2">
            <a:extLst>
              <a:ext uri="{FF2B5EF4-FFF2-40B4-BE49-F238E27FC236}">
                <a16:creationId xmlns:a16="http://schemas.microsoft.com/office/drawing/2014/main" id="{7F5AA747-A151-4017-8887-E6A72944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59038"/>
            <a:ext cx="37465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E1639B3-577B-47D5-B6D4-20D070CA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163" y="2459038"/>
            <a:ext cx="4129087" cy="3708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1600" b="1" dirty="0"/>
              <a:t>Samuel fue el último juez y uno de los primeros profetas: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800" b="1" dirty="0"/>
              <a:t>Situación del pueblo: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1050 – 1030 ocaso de la época de los jueces. Por: 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Crisis de liderazgo.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Corrupción interna de los jueces (1Sam 8,3).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Diferencias sociales.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Poderío bélico de los filisteos.</a:t>
            </a:r>
          </a:p>
          <a:p>
            <a:pPr marL="800100" lvl="1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Organización monárquica.</a:t>
            </a:r>
          </a:p>
        </p:txBody>
      </p:sp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AFA1466C-81A9-4509-9CAE-5DDF3515E0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991840"/>
            <a:ext cx="7315200" cy="100806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Combate la ambición y el poder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6B65B25-E711-49DC-AB1B-FD21F305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3381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Samuel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14340" name="Imagen 5">
            <a:extLst>
              <a:ext uri="{FF2B5EF4-FFF2-40B4-BE49-F238E27FC236}">
                <a16:creationId xmlns:a16="http://schemas.microsoft.com/office/drawing/2014/main" id="{5E804DDF-53E2-4CDD-BA3A-5F09F0DA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5639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4">
            <a:extLst>
              <a:ext uri="{FF2B5EF4-FFF2-40B4-BE49-F238E27FC236}">
                <a16:creationId xmlns:a16="http://schemas.microsoft.com/office/drawing/2014/main" id="{C11E2AE6-BFC1-48D0-9B41-734579DA5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325" y="1700213"/>
            <a:ext cx="50196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 (1Sam 3)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Hijo de Ana, mujer estéril.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Fue criado en el Santuario de Silo.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A los 12 años de edad Dios lo llamó y Samuel respondió: “Habla Señor que tu siervo escucha”.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Su misión fue denunciar a la familia de Elí.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Servidor del santuario.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Juez, profeta.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Héroe de guerra (filisteos).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Unge al rey Saúl, David.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No estuvo de acuerdo con el sistema monárquico.</a:t>
            </a:r>
          </a:p>
        </p:txBody>
      </p:sp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582471BA-69C2-4CCC-AD1E-F5078714D1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996" y="1149500"/>
            <a:ext cx="7330008" cy="6324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celoso de Dios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E8B6B93-50DB-4697-BBFB-C549ABE58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38125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Elías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61E162C2-390B-4615-B1B7-82EB1814E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492375"/>
            <a:ext cx="247332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4">
            <a:extLst>
              <a:ext uri="{FF2B5EF4-FFF2-40B4-BE49-F238E27FC236}">
                <a16:creationId xmlns:a16="http://schemas.microsoft.com/office/drawing/2014/main" id="{59795C60-6FFA-43A1-A5AA-B38B8E9E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854200"/>
            <a:ext cx="412908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A la muerte de Salomón el reino se divide en: Norte (10 tribus) y Sur (2 tribus).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El Reino del Norte sucumbe a la idolatría.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Lucha religiosa contra el baalismo.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C5ACA5A-DAD1-47D2-A326-A0AEE6A151F0}"/>
              </a:ext>
            </a:extLst>
          </p:cNvPr>
          <p:cNvGraphicFramePr/>
          <p:nvPr/>
        </p:nvGraphicFramePr>
        <p:xfrm>
          <a:off x="3347864" y="4174459"/>
          <a:ext cx="5256584" cy="257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CFC26FDC-B923-4D2B-BE86-4A1CA11BBF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448" y="1085298"/>
            <a:ext cx="7293024" cy="648048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celoso de Dios</a:t>
            </a: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1F65150-9103-4386-9D48-9F3E2B153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7145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Elías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1B92E560-6883-4A5E-8DB5-86B3BAAC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1976438"/>
            <a:ext cx="501967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 dirty="0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dirty="0">
                <a:latin typeface="Tahoma" panose="020B0604030504040204" pitchFamily="34" charset="0"/>
              </a:rPr>
              <a:t>Eli – ya significa “</a:t>
            </a:r>
            <a:r>
              <a:rPr lang="es-EC" altLang="es-ES" sz="1600" dirty="0" err="1">
                <a:latin typeface="Tahoma" panose="020B0604030504040204" pitchFamily="34" charset="0"/>
              </a:rPr>
              <a:t>Yavé</a:t>
            </a:r>
            <a:r>
              <a:rPr lang="es-EC" altLang="es-ES" sz="1600" dirty="0">
                <a:latin typeface="Tahoma" panose="020B0604030504040204" pitchFamily="34" charset="0"/>
              </a:rPr>
              <a:t> es mi Dios”.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dirty="0">
                <a:latin typeface="Tahoma" panose="020B0604030504040204" pitchFamily="34" charset="0"/>
              </a:rPr>
              <a:t>Es de </a:t>
            </a:r>
            <a:r>
              <a:rPr lang="es-EC" altLang="es-ES" sz="1600" dirty="0" err="1">
                <a:latin typeface="Tahoma" panose="020B0604030504040204" pitchFamily="34" charset="0"/>
              </a:rPr>
              <a:t>Tisbé</a:t>
            </a:r>
            <a:r>
              <a:rPr lang="es-EC" altLang="es-ES" sz="1600" dirty="0">
                <a:latin typeface="Tahoma" panose="020B0604030504040204" pitchFamily="34" charset="0"/>
              </a:rPr>
              <a:t>, región del otro lado del Jordán.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 dirty="0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 dirty="0">
                <a:latin typeface="Tahoma" panose="020B0604030504040204" pitchFamily="34" charset="0"/>
              </a:rPr>
              <a:t>Denuncia</a:t>
            </a:r>
            <a:r>
              <a:rPr lang="es-EC" altLang="es-ES" sz="1600" dirty="0">
                <a:latin typeface="Tahoma" panose="020B0604030504040204" pitchFamily="34" charset="0"/>
              </a:rPr>
              <a:t>: la idolatría; a los profetas de Baal, dios cananeo.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 dirty="0">
                <a:latin typeface="Tahoma" panose="020B0604030504040204" pitchFamily="34" charset="0"/>
              </a:rPr>
              <a:t>Defiende al campesino: </a:t>
            </a:r>
            <a:r>
              <a:rPr lang="es-EC" altLang="es-ES" sz="1600" dirty="0">
                <a:latin typeface="Tahoma" panose="020B0604030504040204" pitchFamily="34" charset="0"/>
              </a:rPr>
              <a:t>la tierra es don de Dios; no venderse como siervos al rey.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 dirty="0">
                <a:latin typeface="Tahoma" panose="020B0604030504040204" pitchFamily="34" charset="0"/>
              </a:rPr>
              <a:t>Experiencia de Dios: </a:t>
            </a:r>
            <a:r>
              <a:rPr lang="es-EC" altLang="es-ES" sz="1600" dirty="0">
                <a:latin typeface="Tahoma" panose="020B0604030504040204" pitchFamily="34" charset="0"/>
              </a:rPr>
              <a:t>solidaridad con los extranjeros y pobres.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 dirty="0">
                <a:latin typeface="Tahoma" panose="020B0604030504040204" pitchFamily="34" charset="0"/>
              </a:rPr>
              <a:t>Gesto simbólico: </a:t>
            </a:r>
            <a:r>
              <a:rPr lang="es-EC" altLang="es-ES" sz="1600" dirty="0">
                <a:latin typeface="Tahoma" panose="020B0604030504040204" pitchFamily="34" charset="0"/>
              </a:rPr>
              <a:t>lanza su manto sobre Eliseo (posesión); Eliseo quema su yunta (deja su vida anterior).</a:t>
            </a:r>
          </a:p>
        </p:txBody>
      </p:sp>
      <p:pic>
        <p:nvPicPr>
          <p:cNvPr id="16389" name="Imagen 3">
            <a:extLst>
              <a:ext uri="{FF2B5EF4-FFF2-40B4-BE49-F238E27FC236}">
                <a16:creationId xmlns:a16="http://schemas.microsoft.com/office/drawing/2014/main" id="{36D4C173-B845-4915-9543-2215CB4B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34559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8D66EC31-C74B-4C19-B05D-694DE2F4C7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1035" y="1044650"/>
            <a:ext cx="7315200" cy="100806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los milagros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5117B8B-D838-4BCD-BCA5-3E1696178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3381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Eliseo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17412" name="Imagen 2">
            <a:extLst>
              <a:ext uri="{FF2B5EF4-FFF2-40B4-BE49-F238E27FC236}">
                <a16:creationId xmlns:a16="http://schemas.microsoft.com/office/drawing/2014/main" id="{C70677D2-503E-49D0-B52E-E1DC10BC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2297113"/>
            <a:ext cx="3265487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4">
            <a:extLst>
              <a:ext uri="{FF2B5EF4-FFF2-40B4-BE49-F238E27FC236}">
                <a16:creationId xmlns:a16="http://schemas.microsoft.com/office/drawing/2014/main" id="{BAEE04ED-C9AF-4C9C-87DF-21FE8631A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213"/>
            <a:ext cx="5580063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Se lo relaciona con los reyes: Ajab, Ocozías, Joram, Jehú, Joacaz y Joas.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Conflicto con Siria.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Intervención en los acontecimientos políticos de su tiempo.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Pastor y agricultor: </a:t>
            </a:r>
            <a:r>
              <a:rPr lang="es-EC" altLang="es-ES" sz="1600">
                <a:latin typeface="Tahoma" panose="020B0604030504040204" pitchFamily="34" charset="0"/>
              </a:rPr>
              <a:t>hijo de Sofat, vivió en el norte de Israel (Monte Carmelo) hacia el 800 a.C.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Sucesor de Elías</a:t>
            </a:r>
            <a:r>
              <a:rPr lang="es-EC" altLang="es-ES" sz="1600">
                <a:latin typeface="Tahoma" panose="020B0604030504040204" pitchFamily="34" charset="0"/>
              </a:rPr>
              <a:t>: Recibe su misión cuando estaba trabajando en el campo con su padre.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Gestos simbólicos: </a:t>
            </a:r>
            <a:r>
              <a:rPr lang="es-EC" altLang="es-ES" sz="1600">
                <a:latin typeface="Tahoma" panose="020B0604030504040204" pitchFamily="34" charset="0"/>
              </a:rPr>
              <a:t>Elías lanza su manto sobre Eliseo (posesión); Eliseo quema su yunta y sacrifica bueyes (romper con la vida anterior).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s-EC" altLang="es-ES" sz="16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06E1A068-F150-4E8F-9EFE-6A32AE98EF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1121800"/>
            <a:ext cx="7185992" cy="56044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los milagros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4FA19A4-6E56-42A7-9542-D11EC6DD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38125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Eliseo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B6E37D6-FA55-40BB-80CD-19A5A71A9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2133600"/>
            <a:ext cx="4308475" cy="4430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800" b="1" dirty="0"/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Purificación de las aguas de Jericó (2Re 2, 19-22).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El milagro del aceite (2Re 4, 1-7).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Devolver la vida (2Re 4, 8-37).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Multiplicación de los panes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C" altLang="es-ES" sz="1600" dirty="0"/>
              <a:t>     (2Re 4, 42-44).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Curación del leproso de Naamán el sirio (2Re 5, 1-27).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1600" dirty="0"/>
              <a:t>Unge a Jehú como rey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C" altLang="es-ES" sz="1600" dirty="0"/>
              <a:t>     (2Re 9, 1-10).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C" altLang="es-ES" sz="1600" b="1" dirty="0"/>
              <a:t>Eliseo opta no tanto por denunciar el abuso sino por aliviar el dolor.</a:t>
            </a:r>
          </a:p>
        </p:txBody>
      </p:sp>
      <p:pic>
        <p:nvPicPr>
          <p:cNvPr id="18437" name="Imagen 2">
            <a:extLst>
              <a:ext uri="{FF2B5EF4-FFF2-40B4-BE49-F238E27FC236}">
                <a16:creationId xmlns:a16="http://schemas.microsoft.com/office/drawing/2014/main" id="{2BD3E42C-3D12-4F0B-B13A-3BFBE2A0C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37115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DDEEFD0C-7330-453C-9540-476BBEC6ED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284383"/>
            <a:ext cx="6897960" cy="6324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Época de oro profética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F284983-EB88-444F-AE02-A63CE2DB9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3381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Tema 4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19460" name="Imagen 2">
            <a:extLst>
              <a:ext uri="{FF2B5EF4-FFF2-40B4-BE49-F238E27FC236}">
                <a16:creationId xmlns:a16="http://schemas.microsoft.com/office/drawing/2014/main" id="{60FC18B4-0803-4085-95EE-E86BAF071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32063"/>
            <a:ext cx="148113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5">
            <a:extLst>
              <a:ext uri="{FF2B5EF4-FFF2-40B4-BE49-F238E27FC236}">
                <a16:creationId xmlns:a16="http://schemas.microsoft.com/office/drawing/2014/main" id="{F96C37F8-3687-4314-A105-C361E4CA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2563813"/>
            <a:ext cx="14668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n 9">
            <a:extLst>
              <a:ext uri="{FF2B5EF4-FFF2-40B4-BE49-F238E27FC236}">
                <a16:creationId xmlns:a16="http://schemas.microsoft.com/office/drawing/2014/main" id="{BEFBCE3C-A544-4FD4-9A4A-BA7DDDE5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565650"/>
            <a:ext cx="14779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n 12">
            <a:extLst>
              <a:ext uri="{FF2B5EF4-FFF2-40B4-BE49-F238E27FC236}">
                <a16:creationId xmlns:a16="http://schemas.microsoft.com/office/drawing/2014/main" id="{A9DAEE41-1893-4F93-9E09-D46665F15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565650"/>
            <a:ext cx="150018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>
            <a:extLst>
              <a:ext uri="{FF2B5EF4-FFF2-40B4-BE49-F238E27FC236}">
                <a16:creationId xmlns:a16="http://schemas.microsoft.com/office/drawing/2014/main" id="{58B355F5-035B-4AB9-8ADC-EA801C055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2053272"/>
            <a:ext cx="3528392" cy="478791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2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Reino del Norte (Israel)</a:t>
            </a:r>
          </a:p>
        </p:txBody>
      </p:sp>
      <p:sp>
        <p:nvSpPr>
          <p:cNvPr id="10" name="WordArt 3">
            <a:extLst>
              <a:ext uri="{FF2B5EF4-FFF2-40B4-BE49-F238E27FC236}">
                <a16:creationId xmlns:a16="http://schemas.microsoft.com/office/drawing/2014/main" id="{D35DB3A6-2491-4B3B-91CA-5990E3CFD1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70388" y="3968750"/>
            <a:ext cx="3730004" cy="6324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2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Reino del Sur (Judá)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1621E2-98E1-47D5-8024-0E22B17E2337}"/>
              </a:ext>
            </a:extLst>
          </p:cNvPr>
          <p:cNvSpPr txBox="1"/>
          <p:nvPr/>
        </p:nvSpPr>
        <p:spPr>
          <a:xfrm>
            <a:off x="656694" y="4615730"/>
            <a:ext cx="2592287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siglo 8 a.C. es la época de mayor esplendor del profetismo</a:t>
            </a:r>
          </a:p>
          <a:p>
            <a:pPr>
              <a:defRPr/>
            </a:pPr>
            <a:endParaRPr lang="es-ES" dirty="0"/>
          </a:p>
        </p:txBody>
      </p:sp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227947D5-0A1C-4CC3-B6C8-9E5FFFA804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9063" y="1027184"/>
            <a:ext cx="5910263" cy="6324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campesino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473C188-B2E9-41AA-8F72-9A9DB03F8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1748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Amós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20484" name="Imagen 2">
            <a:extLst>
              <a:ext uri="{FF2B5EF4-FFF2-40B4-BE49-F238E27FC236}">
                <a16:creationId xmlns:a16="http://schemas.microsoft.com/office/drawing/2014/main" id="{C36EF335-B5D8-49D2-9DB5-C9657A7D8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073275"/>
            <a:ext cx="30670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4">
            <a:extLst>
              <a:ext uri="{FF2B5EF4-FFF2-40B4-BE49-F238E27FC236}">
                <a16:creationId xmlns:a16="http://schemas.microsoft.com/office/drawing/2014/main" id="{A7513AC5-02FB-4AD5-96D0-54948A375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009775"/>
            <a:ext cx="4983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Progreso económico de un grupo reducido.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Explotación en: el trabajo; la tierra; el comercio.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Idolatría, cultos externos y vacíos.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Amenazas del imperio Asirio.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Campesino: </a:t>
            </a:r>
            <a:r>
              <a:rPr lang="es-EC" altLang="es-ES" sz="1600">
                <a:latin typeface="Tahoma" panose="020B0604030504040204" pitchFamily="34" charset="0"/>
              </a:rPr>
              <a:t>originario de Tecoa, del reino de Judá, profetiza por los años 782 – 753 a.C. en tiempos de Jeroboán II.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“Yo no soy profeta, ni hijo de profeta”:</a:t>
            </a:r>
            <a:r>
              <a:rPr lang="es-EC" altLang="es-ES" sz="1600">
                <a:latin typeface="Tahoma" panose="020B0604030504040204" pitchFamily="34" charset="0"/>
              </a:rPr>
              <a:t> Amós tiene que profetizar, pero no como si esa fuera su profesión, sino como resultado de una acción de Dios que irrumpe en la vida.</a:t>
            </a:r>
          </a:p>
        </p:txBody>
      </p:sp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777193E0-D678-424E-A693-659E7BF81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263650"/>
            <a:ext cx="820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600">
                <a:latin typeface="Tahoma" panose="020B0604030504040204" pitchFamily="34" charset="0"/>
              </a:rPr>
              <a:t>En este taller abordaremos </a:t>
            </a:r>
            <a:r>
              <a:rPr lang="es-EC" altLang="es-ES" sz="2600">
                <a:latin typeface="Tahoma" panose="020B0604030504040204" pitchFamily="34" charset="0"/>
              </a:rPr>
              <a:t>los</a:t>
            </a:r>
            <a:r>
              <a:rPr lang="es-ES" altLang="es-ES" sz="2600">
                <a:latin typeface="Tahoma" panose="020B0604030504040204" pitchFamily="34" charset="0"/>
              </a:rPr>
              <a:t> aspectos: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6A0908A9-17E1-4C3A-AFF8-288F7BBCA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303463"/>
            <a:ext cx="5472112" cy="31702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742950" indent="-7429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s-ES" altLang="es-ES" sz="25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¿Qué es un profeta?</a:t>
            </a:r>
          </a:p>
          <a:p>
            <a:pPr marL="742950" indent="-7429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s-ES" altLang="es-ES" sz="25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Breve historia del movimiento profético.</a:t>
            </a:r>
          </a:p>
          <a:p>
            <a:pPr marL="742950" indent="-7429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s-ES" altLang="es-ES" sz="25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Inicio del Profetismo.</a:t>
            </a:r>
          </a:p>
          <a:p>
            <a:pPr marL="742950" indent="-7429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s-ES" altLang="es-ES" sz="25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Época de oro profética.</a:t>
            </a:r>
          </a:p>
          <a:p>
            <a:pPr marL="742950" indent="-7429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s-ES" altLang="es-ES" sz="25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Profetas de la esperanza.</a:t>
            </a:r>
          </a:p>
        </p:txBody>
      </p:sp>
      <p:sp>
        <p:nvSpPr>
          <p:cNvPr id="3076" name="Rectangle 7">
            <a:extLst>
              <a:ext uri="{FF2B5EF4-FFF2-40B4-BE49-F238E27FC236}">
                <a16:creationId xmlns:a16="http://schemas.microsoft.com/office/drawing/2014/main" id="{62CAA5C7-5128-4E52-9ACF-D2CBFA75A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62753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7200" b="1">
                <a:solidFill>
                  <a:schemeClr val="tx2"/>
                </a:solidFill>
                <a:latin typeface="Viner Hand ITC" pitchFamily="66" charset="0"/>
              </a:rPr>
              <a:t>Presentación</a:t>
            </a:r>
            <a:endParaRPr lang="es-ES" altLang="es-ES" sz="72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077" name="Imagen 2">
            <a:extLst>
              <a:ext uri="{FF2B5EF4-FFF2-40B4-BE49-F238E27FC236}">
                <a16:creationId xmlns:a16="http://schemas.microsoft.com/office/drawing/2014/main" id="{BE59E4C7-9C2B-4628-82C4-FD5E9B3B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360613"/>
            <a:ext cx="2700337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84AF65E6-A43B-4DDE-AC37-2EECC11E9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9063" y="1027184"/>
            <a:ext cx="5910263" cy="6324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campesino</a:t>
            </a: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F5D1046-503F-402A-9D56-DF0235D3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1748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Amós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21508" name="Imagen 5">
            <a:extLst>
              <a:ext uri="{FF2B5EF4-FFF2-40B4-BE49-F238E27FC236}">
                <a16:creationId xmlns:a16="http://schemas.microsoft.com/office/drawing/2014/main" id="{CF4D162A-0BA5-4F1E-A80B-937DF8C1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76413"/>
            <a:ext cx="19415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agen 9">
            <a:extLst>
              <a:ext uri="{FF2B5EF4-FFF2-40B4-BE49-F238E27FC236}">
                <a16:creationId xmlns:a16="http://schemas.microsoft.com/office/drawing/2014/main" id="{FBFBCC1B-6242-4D57-B1DE-C96D29F1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08500"/>
            <a:ext cx="1941512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4">
            <a:extLst>
              <a:ext uri="{FF2B5EF4-FFF2-40B4-BE49-F238E27FC236}">
                <a16:creationId xmlns:a16="http://schemas.microsoft.com/office/drawing/2014/main" id="{7EF9D918-446F-429E-872A-2C2431DF9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1889125"/>
            <a:ext cx="554355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Denuncias sociales</a:t>
            </a:r>
            <a:r>
              <a:rPr lang="es-EC" altLang="es-ES" sz="1600">
                <a:latin typeface="Tahoma" panose="020B0604030504040204" pitchFamily="34" charset="0"/>
              </a:rPr>
              <a:t>: los poderosos no cumplen con la justicia y el trabajo; engañan y roban con balanzas fraudulentas; hacen juicios deshonestos.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Denuncias religiosas: </a:t>
            </a:r>
            <a:r>
              <a:rPr lang="es-EC" altLang="es-ES" sz="1600">
                <a:latin typeface="Tahoma" panose="020B0604030504040204" pitchFamily="34" charset="0"/>
              </a:rPr>
              <a:t>Amós está en contra del culto exterior (vacío) los sacrificios, ofrendas y cantos están manchados de injusticias.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Anuncia la esperanza: </a:t>
            </a:r>
            <a:r>
              <a:rPr lang="es-EC" altLang="es-ES" sz="1600">
                <a:latin typeface="Tahoma" panose="020B0604030504040204" pitchFamily="34" charset="0"/>
              </a:rPr>
              <a:t>introduce la esperanza para el “resto de Israel”.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Experiencia de Dios: </a:t>
            </a:r>
            <a:r>
              <a:rPr lang="es-EC" altLang="es-ES" sz="1600">
                <a:latin typeface="Tahoma" panose="020B0604030504040204" pitchFamily="34" charset="0"/>
              </a:rPr>
              <a:t>Amós experimenta al Dios de la justicia, que rechaza el culto vacío y perdona las infidelidades.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Gesto simbólico: </a:t>
            </a:r>
            <a:r>
              <a:rPr lang="es-EC" altLang="es-ES" sz="1600">
                <a:latin typeface="Tahoma" panose="020B0604030504040204" pitchFamily="34" charset="0"/>
              </a:rPr>
              <a:t>Sacude las columnas del altar, simboliza que el pueblo no tiene vive la justicia, la honradez y la fe.</a:t>
            </a:r>
          </a:p>
        </p:txBody>
      </p:sp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0A2A73E7-AF42-4567-9CC8-36E5413106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875269"/>
            <a:ext cx="6897960" cy="60951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la fidelidad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D475A97-51C8-4EFD-B083-679EE8EF4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23825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Oseas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22532" name="Imagen 3">
            <a:extLst>
              <a:ext uri="{FF2B5EF4-FFF2-40B4-BE49-F238E27FC236}">
                <a16:creationId xmlns:a16="http://schemas.microsoft.com/office/drawing/2014/main" id="{1FC7175F-09B7-4B53-8C42-06102528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98700"/>
            <a:ext cx="3151188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0616F5EA-1559-4FD6-A55B-DC6870D6E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1517650"/>
            <a:ext cx="5140325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Reino del Norte capital Samaría ( 750 -721).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Crisis social: </a:t>
            </a:r>
            <a:r>
              <a:rPr lang="es-EC" altLang="es-ES" sz="1600">
                <a:latin typeface="Tahoma" panose="020B0604030504040204" pitchFamily="34" charset="0"/>
              </a:rPr>
              <a:t>debido a la prosperidad económica hay injusticia y corrupción.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Crisis religiosa: </a:t>
            </a:r>
            <a:r>
              <a:rPr lang="es-EC" altLang="es-ES" sz="1600">
                <a:latin typeface="Tahoma" panose="020B0604030504040204" pitchFamily="34" charset="0"/>
              </a:rPr>
              <a:t>idolatría, adoran a Baal, dios fenicio-cananeo de la naturaleza y la fertilidad.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El reino estaba prostituido por la religión y los ritos cananeos.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En Samaría había un templo dedicado a Baal.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La descubre cuando al ser traicionado por su esposa Gomer, Yavé le pide que siga a su lado.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Oseas predicaba al pueblo que Yavé es un Dios fiel a la Alianza con su amada esposa (pueblo). Y que le perdona sus infidelidades.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2715991A-27C6-450B-B812-319F4F531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875269"/>
            <a:ext cx="6897960" cy="60951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la fidelidad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5C06D74-3483-41DE-AC56-50042B4E5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23825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Oseas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C803EC9F-48F0-49DE-87F6-B64C6E676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1628775"/>
            <a:ext cx="554355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Denuncia</a:t>
            </a:r>
            <a:r>
              <a:rPr lang="es-EC" altLang="es-ES" sz="1400">
                <a:latin typeface="Tahoma" panose="020B0604030504040204" pitchFamily="34" charset="0"/>
              </a:rPr>
              <a:t>: la infidelidad del pueblo; la corrupción de sacerdotes y jefes que auspician el culto a Baal.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Anuncia: </a:t>
            </a:r>
            <a:r>
              <a:rPr lang="es-EC" altLang="es-ES" sz="1400">
                <a:latin typeface="Tahoma" panose="020B0604030504040204" pitchFamily="34" charset="0"/>
              </a:rPr>
              <a:t>la fidelidad de Dios para con su amada (pueblo).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Revela: </a:t>
            </a:r>
            <a:r>
              <a:rPr lang="es-EC" altLang="es-ES" sz="1400">
                <a:latin typeface="Tahoma" panose="020B0604030504040204" pitchFamily="34" charset="0"/>
              </a:rPr>
              <a:t>a un Dios apasionado, que su amor es más fuerte que la traición.</a:t>
            </a:r>
          </a:p>
        </p:txBody>
      </p:sp>
      <p:sp>
        <p:nvSpPr>
          <p:cNvPr id="23557" name="Text Box 4">
            <a:extLst>
              <a:ext uri="{FF2B5EF4-FFF2-40B4-BE49-F238E27FC236}">
                <a16:creationId xmlns:a16="http://schemas.microsoft.com/office/drawing/2014/main" id="{3759A218-1D14-4C25-B742-FDED4B99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3671888"/>
            <a:ext cx="55435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Símbolos Utilizados: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Oseas</a:t>
            </a:r>
            <a:r>
              <a:rPr lang="es-EC" altLang="es-ES" sz="1400">
                <a:latin typeface="Tahoma" panose="020B0604030504040204" pitchFamily="34" charset="0"/>
              </a:rPr>
              <a:t>: simboliza y representa a Dios, que ama a su esposa infiel.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Gomer: </a:t>
            </a:r>
            <a:r>
              <a:rPr lang="es-EC" altLang="es-ES" sz="1400">
                <a:latin typeface="Tahoma" panose="020B0604030504040204" pitchFamily="34" charset="0"/>
              </a:rPr>
              <a:t>esposa infiel representa al pueblo de Israel, que se prostituye y rompe el matrimonio.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Hijo Mayor: Yezrael </a:t>
            </a:r>
            <a:r>
              <a:rPr lang="es-EC" altLang="es-ES" sz="1400">
                <a:latin typeface="Tahoma" panose="020B0604030504040204" pitchFamily="34" charset="0"/>
              </a:rPr>
              <a:t>(Dios siembra) representa la tierra fértil del norte del país.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Hija: </a:t>
            </a:r>
            <a:r>
              <a:rPr lang="es-EC" altLang="es-ES" sz="1400">
                <a:latin typeface="Tahoma" panose="020B0604030504040204" pitchFamily="34" charset="0"/>
              </a:rPr>
              <a:t>(“No complacida”) simboliza que Dios no soporta los pecados.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Hijo Menor: </a:t>
            </a:r>
            <a:r>
              <a:rPr lang="es-EC" altLang="es-ES" sz="1400">
                <a:latin typeface="Tahoma" panose="020B0604030504040204" pitchFamily="34" charset="0"/>
              </a:rPr>
              <a:t>(“no mi pueblo”) simboliza las infidelidades de Israel.</a:t>
            </a:r>
          </a:p>
        </p:txBody>
      </p:sp>
      <p:pic>
        <p:nvPicPr>
          <p:cNvPr id="23558" name="Imagen 2">
            <a:extLst>
              <a:ext uri="{FF2B5EF4-FFF2-40B4-BE49-F238E27FC236}">
                <a16:creationId xmlns:a16="http://schemas.microsoft.com/office/drawing/2014/main" id="{AD29A2FA-A005-41D5-81E7-DDA60869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2689225"/>
            <a:ext cx="331787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4167CA52-62AB-4BC7-9555-9697288F08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9004" y="969746"/>
            <a:ext cx="7185992" cy="56044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huérfanos y viudas</a:t>
            </a: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D73F6CF-CDF4-4F7D-ABA4-CAC322D34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174625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Isaías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24580" name="Imagen 2">
            <a:extLst>
              <a:ext uri="{FF2B5EF4-FFF2-40B4-BE49-F238E27FC236}">
                <a16:creationId xmlns:a16="http://schemas.microsoft.com/office/drawing/2014/main" id="{DDFCE1BC-69E2-410C-9FAF-B002F795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05038"/>
            <a:ext cx="27178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4">
            <a:extLst>
              <a:ext uri="{FF2B5EF4-FFF2-40B4-BE49-F238E27FC236}">
                <a16:creationId xmlns:a16="http://schemas.microsoft.com/office/drawing/2014/main" id="{C8218504-4EE7-49D6-8105-7F6232F38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1703388"/>
            <a:ext cx="5376863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Reino del Sur capital Judá ( 740 -700).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Guerras internas: </a:t>
            </a:r>
            <a:r>
              <a:rPr lang="es-EC" altLang="es-ES" sz="1600">
                <a:latin typeface="Tahoma" panose="020B0604030504040204" pitchFamily="34" charset="0"/>
              </a:rPr>
              <a:t>entre Samaría y Jerusalén.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Guerras externas: </a:t>
            </a:r>
            <a:r>
              <a:rPr lang="es-EC" altLang="es-ES" sz="1600">
                <a:latin typeface="Tahoma" panose="020B0604030504040204" pitchFamily="34" charset="0"/>
              </a:rPr>
              <a:t>invasión de Asiria; alianzas; infidelidad.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El Templo: </a:t>
            </a:r>
            <a:r>
              <a:rPr lang="es-EC" altLang="es-ES" sz="1600">
                <a:latin typeface="Tahoma" panose="020B0604030504040204" pitchFamily="34" charset="0"/>
              </a:rPr>
              <a:t>función ambigua: sacerdotes ofrecen sacrificios; Isaías refugio de los pobres.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Mesías: </a:t>
            </a:r>
            <a:r>
              <a:rPr lang="es-EC" altLang="es-ES" sz="1600">
                <a:latin typeface="Tahoma" panose="020B0604030504040204" pitchFamily="34" charset="0"/>
              </a:rPr>
              <a:t>ante la falta de liderazgo, Isaías sueña con un Mesías sencillo y sin poder.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Isaías, joven de la aristocracia, educado en la corte, su llamada se da en el Templo. Yavé purifica sus labios.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Isaías acusa a los sacerdotes y la corte de tener un corazón endurecido y lo marginan.</a:t>
            </a:r>
          </a:p>
        </p:txBody>
      </p:sp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332EF51B-23E9-44B6-9873-2524FFC3BE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600" y="980729"/>
            <a:ext cx="6840760" cy="57606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huérfanos y viudas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632E6123-55C4-470B-8C9D-6594827A7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88913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Isaías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25604" name="Imagen 5">
            <a:extLst>
              <a:ext uri="{FF2B5EF4-FFF2-40B4-BE49-F238E27FC236}">
                <a16:creationId xmlns:a16="http://schemas.microsoft.com/office/drawing/2014/main" id="{5F18245C-2D85-4CA7-A50F-D70847DF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95538"/>
            <a:ext cx="34369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4">
            <a:extLst>
              <a:ext uri="{FF2B5EF4-FFF2-40B4-BE49-F238E27FC236}">
                <a16:creationId xmlns:a16="http://schemas.microsoft.com/office/drawing/2014/main" id="{6389EABA-A867-4583-8A99-76A4C029B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773238"/>
            <a:ext cx="4319587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Dios o las armas</a:t>
            </a:r>
            <a:r>
              <a:rPr lang="es-EC" altLang="es-ES" sz="1400">
                <a:latin typeface="Tahoma" panose="020B0604030504040204" pitchFamily="34" charset="0"/>
              </a:rPr>
              <a:t>: Isaías invita al rey Ajaz a confiar en la Palabra de Dios y no en la fuerza militar. Ruptura entre el profeta, el rey y la corte.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El Templo, es para pobres: </a:t>
            </a:r>
            <a:r>
              <a:rPr lang="es-EC" altLang="es-ES" sz="1400">
                <a:latin typeface="Tahoma" panose="020B0604030504040204" pitchFamily="34" charset="0"/>
              </a:rPr>
              <a:t>para Isaías el Templo es un lugar sagrado y de acogida para los más débiles y pobres de Judá.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Contra los que acaparan: </a:t>
            </a:r>
            <a:r>
              <a:rPr lang="es-EC" altLang="es-ES" sz="1400">
                <a:latin typeface="Tahoma" panose="020B0604030504040204" pitchFamily="34" charset="0"/>
              </a:rPr>
              <a:t>denuncia a los que codician los bienes del pueblo. “La paz, es fruto de la justicia”.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Experiencia de Dios: </a:t>
            </a:r>
            <a:r>
              <a:rPr lang="es-EC" altLang="es-ES" sz="1400">
                <a:latin typeface="Tahoma" panose="020B0604030504040204" pitchFamily="34" charset="0"/>
              </a:rPr>
              <a:t>La Santidad del Señor.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Gesto Simbólico: </a:t>
            </a:r>
            <a:r>
              <a:rPr lang="es-EC" altLang="es-ES" sz="1400">
                <a:latin typeface="Tahoma" panose="020B0604030504040204" pitchFamily="34" charset="0"/>
              </a:rPr>
              <a:t>Anda descalzo y casi desnudo (el pueblo será esclavo del imperio Asirio).</a:t>
            </a:r>
          </a:p>
        </p:txBody>
      </p:sp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846906BF-3B91-4346-A45C-EA60FB8288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869" y="1258375"/>
            <a:ext cx="3729608" cy="70445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sufriente</a:t>
            </a: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09B14F38-B7B6-47DD-A0BC-598A99792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32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Jeremías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26628" name="Imagen 3">
            <a:extLst>
              <a:ext uri="{FF2B5EF4-FFF2-40B4-BE49-F238E27FC236}">
                <a16:creationId xmlns:a16="http://schemas.microsoft.com/office/drawing/2014/main" id="{DC0E4471-F563-4B40-9D05-54F47557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333625"/>
            <a:ext cx="26638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4">
            <a:extLst>
              <a:ext uri="{FF2B5EF4-FFF2-40B4-BE49-F238E27FC236}">
                <a16:creationId xmlns:a16="http://schemas.microsoft.com/office/drawing/2014/main" id="{D30EBB5A-5FF8-431E-8A72-39D3E5E21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2349500"/>
            <a:ext cx="4594225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Reino del Sur capital Judá ( 627 -587).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Situación Internacional: </a:t>
            </a:r>
            <a:r>
              <a:rPr lang="es-EC" altLang="es-ES" sz="1600">
                <a:latin typeface="Tahoma" panose="020B0604030504040204" pitchFamily="34" charset="0"/>
              </a:rPr>
              <a:t>Asiria cae y nace el Imperio de Babilonia (Nabucodonosor).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Jeremías predica en los reinados de:</a:t>
            </a:r>
            <a:r>
              <a:rPr lang="es-EC" altLang="es-ES" sz="1600">
                <a:latin typeface="Tahoma" panose="020B0604030504040204" pitchFamily="34" charset="0"/>
              </a:rPr>
              <a:t> Josías, Joaquín, Sedecías, Godolías.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Exilio de Judá a Babilonia: </a:t>
            </a:r>
            <a:r>
              <a:rPr lang="es-EC" altLang="es-ES" sz="1600">
                <a:latin typeface="Tahoma" panose="020B0604030504040204" pitchFamily="34" charset="0"/>
              </a:rPr>
              <a:t>Sedecías no  escucha el consejo de Jeremías (no a la rebelión); Destrucción del Templo, el palacio, la ciudad; deportación de muchos judíos a Babilonia.</a:t>
            </a:r>
          </a:p>
        </p:txBody>
      </p:sp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8894D131-8E07-4F30-B37E-4AED886476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869" y="1258375"/>
            <a:ext cx="3729608" cy="70445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sufriente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796021AA-6CE8-4C47-AE82-FE33FAED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32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Jeremías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FB8242E6-23EA-4F92-928F-B67DED69A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2038350"/>
            <a:ext cx="52165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>
                <a:latin typeface="Tahoma" panose="020B0604030504040204" pitchFamily="34" charset="0"/>
              </a:rPr>
              <a:t>Nació en Anatot por el 650 a.C. perteneció a una familia sacerdotal. Jeremías es muy joven cuando es llamado para: arrancar y plantar; destruir y construir.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500" b="1">
                <a:latin typeface="Tahoma" panose="020B0604030504040204" pitchFamily="34" charset="0"/>
              </a:rPr>
              <a:t>Confesiones de Jeremías: </a:t>
            </a:r>
            <a:r>
              <a:rPr lang="es-EC" altLang="es-ES" sz="1400">
                <a:latin typeface="Tahoma" panose="020B0604030504040204" pitchFamily="34" charset="0"/>
              </a:rPr>
              <a:t>Son narraciones de su lucha interior con Dios.</a:t>
            </a:r>
          </a:p>
          <a:p>
            <a:pPr lvl="2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400">
                <a:latin typeface="Tahoma" panose="020B0604030504040204" pitchFamily="34" charset="0"/>
              </a:rPr>
              <a:t>Oposición entre los de su pueblo y familia.</a:t>
            </a:r>
          </a:p>
          <a:p>
            <a:pPr lvl="2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400">
                <a:latin typeface="Tahoma" panose="020B0604030504040204" pitchFamily="34" charset="0"/>
              </a:rPr>
              <a:t>Se queja de la paciencia del Señor</a:t>
            </a:r>
          </a:p>
          <a:p>
            <a:pPr lvl="2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400">
                <a:latin typeface="Tahoma" panose="020B0604030504040204" pitchFamily="34" charset="0"/>
              </a:rPr>
              <a:t>Pide señales de cumplimiento.</a:t>
            </a:r>
          </a:p>
          <a:p>
            <a:pPr lvl="2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400">
                <a:latin typeface="Tahoma" panose="020B0604030504040204" pitchFamily="34" charset="0"/>
              </a:rPr>
              <a:t>Pide que Dios no se arrepienta, cuando llegue la hora de su ira.</a:t>
            </a:r>
          </a:p>
          <a:p>
            <a:pPr lvl="2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400">
                <a:latin typeface="Tahoma" panose="020B0604030504040204" pitchFamily="34" charset="0"/>
              </a:rPr>
              <a:t>La fuerza de la palabra de Jeremías, es la fuerza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500" b="1">
                <a:latin typeface="Tahoma" panose="020B0604030504040204" pitchFamily="34" charset="0"/>
              </a:rPr>
              <a:t>Por su predicación sufrió: </a:t>
            </a:r>
            <a:r>
              <a:rPr lang="es-EC" altLang="es-ES" sz="1400">
                <a:latin typeface="Tahoma" panose="020B0604030504040204" pitchFamily="34" charset="0"/>
              </a:rPr>
              <a:t>cárcel, persecución, incomprensión, y una vida de celibato. </a:t>
            </a:r>
          </a:p>
          <a:p>
            <a:pPr lvl="3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endParaRPr lang="es-EC" altLang="es-ES" sz="1400">
              <a:latin typeface="Tahoma" panose="020B0604030504040204" pitchFamily="34" charset="0"/>
            </a:endParaRPr>
          </a:p>
        </p:txBody>
      </p:sp>
      <p:pic>
        <p:nvPicPr>
          <p:cNvPr id="27653" name="Imagen 2">
            <a:extLst>
              <a:ext uri="{FF2B5EF4-FFF2-40B4-BE49-F238E27FC236}">
                <a16:creationId xmlns:a16="http://schemas.microsoft.com/office/drawing/2014/main" id="{D0819F0C-9661-43BC-ABCD-91664365D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92375"/>
            <a:ext cx="27368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07C5DF4D-C320-48F9-82FB-5F9AE08409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869" y="1258375"/>
            <a:ext cx="3729608" cy="70445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sufriente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8B08B0CA-FD0F-49A4-B936-23BD0EAF4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32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Jeremías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54B3A8AD-F329-4009-9957-470974F9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1601788"/>
            <a:ext cx="43180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No a la alianza con Egipto</a:t>
            </a:r>
            <a:r>
              <a:rPr lang="es-EC" altLang="es-ES" sz="1400">
                <a:latin typeface="Tahoma" panose="020B0604030504040204" pitchFamily="34" charset="0"/>
              </a:rPr>
              <a:t>: Jeremías se opone a esta alianza y aconseja que la sumisión a Babilonia.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Condena la conducta idolátrica: </a:t>
            </a:r>
            <a:r>
              <a:rPr lang="es-EC" altLang="es-ES" sz="1400">
                <a:latin typeface="Tahoma" panose="020B0604030504040204" pitchFamily="34" charset="0"/>
              </a:rPr>
              <a:t>de quienes no confían en Yavé y se apoyan en falsos cimientos: Templo, el culto y el linaje. Y a quienes rinden culto a dioses falsos.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Denuncia la injusticia social: </a:t>
            </a:r>
            <a:r>
              <a:rPr lang="es-EC" altLang="es-ES" sz="1400">
                <a:latin typeface="Tahoma" panose="020B0604030504040204" pitchFamily="34" charset="0"/>
              </a:rPr>
              <a:t>Israel ya no practica la justicia y oprime al débil. Condena la mentira, el engaño, los fraudes.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Experiencia de Dios: </a:t>
            </a:r>
            <a:r>
              <a:rPr lang="es-EC" altLang="es-ES" sz="1400">
                <a:latin typeface="Tahoma" panose="020B0604030504040204" pitchFamily="34" charset="0"/>
              </a:rPr>
              <a:t>Dios que realiza una Nueva Alianza, hecha en los corazones y no en las piedras.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Gesto Simbólico: </a:t>
            </a:r>
            <a:r>
              <a:rPr lang="es-EC" altLang="es-ES" sz="1400">
                <a:latin typeface="Tahoma" panose="020B0604030504040204" pitchFamily="34" charset="0"/>
              </a:rPr>
              <a:t>Jeremías tomó una olla de agua hirviendo y la regó de norte a sur, para simbolizar la invasión de Babilonia.</a:t>
            </a:r>
          </a:p>
        </p:txBody>
      </p:sp>
      <p:pic>
        <p:nvPicPr>
          <p:cNvPr id="28677" name="Imagen 2">
            <a:extLst>
              <a:ext uri="{FF2B5EF4-FFF2-40B4-BE49-F238E27FC236}">
                <a16:creationId xmlns:a16="http://schemas.microsoft.com/office/drawing/2014/main" id="{96E5E5AC-AA57-4CC8-BCA5-2F91132E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420938"/>
            <a:ext cx="3455988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F3DDBE0A-5612-4FAB-B6E2-9A6FF0268E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284382"/>
            <a:ext cx="7315200" cy="100806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Profetas de la esperanza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E7294E17-C581-40D4-ADF5-CB8673BA7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3381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Tema 5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29700" name="Imagen 3">
            <a:extLst>
              <a:ext uri="{FF2B5EF4-FFF2-40B4-BE49-F238E27FC236}">
                <a16:creationId xmlns:a16="http://schemas.microsoft.com/office/drawing/2014/main" id="{76A6620D-9EA6-474E-9EFA-7A37EBE9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1425"/>
            <a:ext cx="1871663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n 15">
            <a:extLst>
              <a:ext uri="{FF2B5EF4-FFF2-40B4-BE49-F238E27FC236}">
                <a16:creationId xmlns:a16="http://schemas.microsoft.com/office/drawing/2014/main" id="{7B9E1484-B827-4F34-AF10-017EC013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2503488"/>
            <a:ext cx="18700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n 17">
            <a:extLst>
              <a:ext uri="{FF2B5EF4-FFF2-40B4-BE49-F238E27FC236}">
                <a16:creationId xmlns:a16="http://schemas.microsoft.com/office/drawing/2014/main" id="{2DBE5B74-5F14-4FBD-9AA2-F1EFC4AD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724400"/>
            <a:ext cx="187166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n 19">
            <a:extLst>
              <a:ext uri="{FF2B5EF4-FFF2-40B4-BE49-F238E27FC236}">
                <a16:creationId xmlns:a16="http://schemas.microsoft.com/office/drawing/2014/main" id="{7A530D21-8D7A-41B0-B272-D2CDC4AC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4687888"/>
            <a:ext cx="18716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4">
            <a:extLst>
              <a:ext uri="{FF2B5EF4-FFF2-40B4-BE49-F238E27FC236}">
                <a16:creationId xmlns:a16="http://schemas.microsoft.com/office/drawing/2014/main" id="{F76767C3-FFC9-4D5D-8594-CCD117D72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778250"/>
            <a:ext cx="26955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1800" b="1">
                <a:latin typeface="Tahoma" panose="020B0604030504040204" pitchFamily="34" charset="0"/>
              </a:rPr>
              <a:t>Analicemos y reflexionemos a estos cuatro profetas que nos llenarán de esperanza y de amor para Dios, el pueblo y la casa común.</a:t>
            </a:r>
          </a:p>
        </p:txBody>
      </p:sp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0FF2497D-1121-43C2-8689-6AB9E71052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987875" y="1110613"/>
            <a:ext cx="6537920" cy="41830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la libertad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7EABB81-88B0-4BDB-979F-3DCD9D2E0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350" y="1603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Sofonías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0724" name="Imagen 2">
            <a:extLst>
              <a:ext uri="{FF2B5EF4-FFF2-40B4-BE49-F238E27FC236}">
                <a16:creationId xmlns:a16="http://schemas.microsoft.com/office/drawing/2014/main" id="{B68E281E-294B-417C-8DD2-D98D6EEA5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2460625"/>
            <a:ext cx="31115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4">
            <a:extLst>
              <a:ext uri="{FF2B5EF4-FFF2-40B4-BE49-F238E27FC236}">
                <a16:creationId xmlns:a16="http://schemas.microsoft.com/office/drawing/2014/main" id="{AE0F57DB-C6A0-40AD-A542-52D2F328D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989138"/>
            <a:ext cx="4932363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Reino del Sur capital Judá ( 640 - 630).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Jerusalén, cuna de vicios: </a:t>
            </a:r>
            <a:r>
              <a:rPr lang="es-EC" altLang="es-ES" sz="1600">
                <a:latin typeface="Tahoma" panose="020B0604030504040204" pitchFamily="34" charset="0"/>
              </a:rPr>
              <a:t>se vive las secuelas que dejó el reinado de Manasés, quién introdujo todo tipo de paganismo.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La Ira de Yavé: </a:t>
            </a:r>
            <a:r>
              <a:rPr lang="es-EC" altLang="es-ES" sz="1600">
                <a:latin typeface="Tahoma" panose="020B0604030504040204" pitchFamily="34" charset="0"/>
              </a:rPr>
              <a:t> Reyes y gobernantes devoran los bienes de los pobres; profetas que engañan; sacerdotes que no respetan la Ley, ni la alianza.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Sofonías es probablemente de origen etíope y de raza negra. Su nombre significa “Dios protege”.</a:t>
            </a:r>
          </a:p>
        </p:txBody>
      </p:sp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807264A-5F41-4ECD-AABF-467C3870F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5123" name="WordArt 3">
            <a:extLst>
              <a:ext uri="{FF2B5EF4-FFF2-40B4-BE49-F238E27FC236}">
                <a16:creationId xmlns:a16="http://schemas.microsoft.com/office/drawing/2014/main" id="{3E678854-20DE-45D1-AC90-1EF0DA1E5C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2420" y="921432"/>
            <a:ext cx="5241776" cy="85841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¿Qué es un Profeta?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42754ABD-23BD-49DF-878E-99E752CF1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2792413"/>
            <a:ext cx="3798887" cy="22844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500" dirty="0"/>
              <a:t>El Profeta es un: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s-EC" altLang="es-ES" sz="2000" dirty="0"/>
              <a:t>Analista del presente.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s-EC" altLang="es-ES" sz="2000" dirty="0"/>
              <a:t>Conocedor de Dios y su voluntad.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500" dirty="0"/>
              <a:t>Leamos J</a:t>
            </a:r>
            <a:r>
              <a:rPr lang="es-ES" altLang="es-ES" sz="2500" dirty="0" err="1"/>
              <a:t>er</a:t>
            </a:r>
            <a:r>
              <a:rPr lang="es-ES" altLang="es-ES" sz="2500" dirty="0"/>
              <a:t> 1,4-10.16-19</a:t>
            </a:r>
          </a:p>
        </p:txBody>
      </p:sp>
      <p:pic>
        <p:nvPicPr>
          <p:cNvPr id="4101" name="Imagen 2">
            <a:extLst>
              <a:ext uri="{FF2B5EF4-FFF2-40B4-BE49-F238E27FC236}">
                <a16:creationId xmlns:a16="http://schemas.microsoft.com/office/drawing/2014/main" id="{33C8E5B4-84F4-4F41-A0F9-82CFAB03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014538"/>
            <a:ext cx="3798887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86B12FBC-F959-4B25-9214-8229636E60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987875" y="1110613"/>
            <a:ext cx="6537920" cy="41830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 la libertad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98FA480-57ED-47EA-9EC4-D395A3AA1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350" y="16033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Sofonías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C32B67B8-BD6F-4F16-A647-A414F8A07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86000"/>
            <a:ext cx="417671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Denuncia</a:t>
            </a:r>
            <a:r>
              <a:rPr lang="es-EC" altLang="es-ES" sz="1400">
                <a:latin typeface="Tahoma" panose="020B0604030504040204" pitchFamily="34" charset="0"/>
              </a:rPr>
              <a:t>: la idolatría y los pecados sociales contra Dios y el prójimo. Los responsables son: </a:t>
            </a:r>
            <a:r>
              <a:rPr lang="es-EC" altLang="es-ES" sz="1400" b="1">
                <a:latin typeface="Tahoma" panose="020B0604030504040204" pitchFamily="34" charset="0"/>
              </a:rPr>
              <a:t>En la sociedad civil: </a:t>
            </a:r>
            <a:r>
              <a:rPr lang="es-EC" altLang="es-ES" sz="1400">
                <a:latin typeface="Tahoma" panose="020B0604030504040204" pitchFamily="34" charset="0"/>
              </a:rPr>
              <a:t>ministros y príncipes, jueces y comerciantes, los hijos del rey. </a:t>
            </a:r>
            <a:r>
              <a:rPr lang="es-EC" altLang="es-ES" sz="1400" b="1">
                <a:latin typeface="Tahoma" panose="020B0604030504040204" pitchFamily="34" charset="0"/>
              </a:rPr>
              <a:t>En la sociedad religiosa: </a:t>
            </a:r>
            <a:r>
              <a:rPr lang="es-EC" altLang="es-ES" sz="1400">
                <a:latin typeface="Tahoma" panose="020B0604030504040204" pitchFamily="34" charset="0"/>
              </a:rPr>
              <a:t>sacerdotes y falsos profetas.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Anuncia: “</a:t>
            </a:r>
            <a:r>
              <a:rPr lang="es-EC" altLang="es-ES" sz="1400">
                <a:latin typeface="Tahoma" panose="020B0604030504040204" pitchFamily="34" charset="0"/>
              </a:rPr>
              <a:t>El Día de la ira del Señor”, que hará justicia en la tierra. La purificación de Jerusalén.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Experiencia de Dios: </a:t>
            </a:r>
            <a:r>
              <a:rPr lang="es-EC" altLang="es-ES" sz="1400">
                <a:latin typeface="Tahoma" panose="020B0604030504040204" pitchFamily="34" charset="0"/>
              </a:rPr>
              <a:t>presencia de Dios en la justicia, la pobreza, la humildad y la alegría.</a:t>
            </a:r>
          </a:p>
        </p:txBody>
      </p:sp>
      <p:pic>
        <p:nvPicPr>
          <p:cNvPr id="31749" name="Imagen 2">
            <a:extLst>
              <a:ext uri="{FF2B5EF4-FFF2-40B4-BE49-F238E27FC236}">
                <a16:creationId xmlns:a16="http://schemas.microsoft.com/office/drawing/2014/main" id="{B872F85D-DCC2-4D13-8425-76CDE85A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81300"/>
            <a:ext cx="30337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5F84A1E0-6D0F-4457-B0C2-11EB250A69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085555"/>
            <a:ext cx="3962400" cy="56044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del juicio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0A109F6-5F1E-45D5-9FFC-E8FEFF06F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0" y="11588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Miqueas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2772" name="Imagen 8">
            <a:extLst>
              <a:ext uri="{FF2B5EF4-FFF2-40B4-BE49-F238E27FC236}">
                <a16:creationId xmlns:a16="http://schemas.microsoft.com/office/drawing/2014/main" id="{C6CCC292-803E-4D93-8C26-67AB594EA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342265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79B8821B-BE84-4416-AF29-7A51CB3D2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63" y="1700213"/>
            <a:ext cx="5299075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Reino del Sur capital Judá ( 727 - 701).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Imperio Asirio: </a:t>
            </a:r>
            <a:r>
              <a:rPr lang="es-EC" altLang="es-ES" sz="1600">
                <a:latin typeface="Tahoma" panose="020B0604030504040204" pitchFamily="34" charset="0"/>
              </a:rPr>
              <a:t>conquista Samaría en el 722 a.C. y convierte a Judá en su reino vasallo.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El Rey de Judá Ezequías : </a:t>
            </a:r>
            <a:r>
              <a:rPr lang="es-EC" altLang="es-ES" sz="1600">
                <a:latin typeface="Tahoma" panose="020B0604030504040204" pitchFamily="34" charset="0"/>
              </a:rPr>
              <a:t>promovió una reforma política-religiosa; se unió a la rebelión antiasiria y casi desaparece Judá.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 b="1">
                <a:latin typeface="Tahoma" panose="020B0604030504040204" pitchFamily="34" charset="0"/>
              </a:rPr>
              <a:t>Injusticias Sociales: </a:t>
            </a:r>
            <a:r>
              <a:rPr lang="es-EC" altLang="es-ES" sz="1600">
                <a:latin typeface="Tahoma" panose="020B0604030504040204" pitchFamily="34" charset="0"/>
              </a:rPr>
              <a:t>Latifundios, campesinos que venden sus tierras.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Miqueas, significa </a:t>
            </a:r>
            <a:r>
              <a:rPr lang="es-EC" altLang="es-ES" sz="1600" b="1">
                <a:latin typeface="Tahoma" panose="020B0604030504040204" pitchFamily="34" charset="0"/>
              </a:rPr>
              <a:t>¿Quién como Yavé?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Nación en Moreset, región que fue invadida por los asirios, probablemente se refugia en Jerusalén.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Campesino que descubre en el dolor del pueblo la fuerza y coraje para denunciar las injusticias.</a:t>
            </a:r>
          </a:p>
        </p:txBody>
      </p:sp>
    </p:spTree>
  </p:cSld>
  <p:clrMapOvr>
    <a:masterClrMapping/>
  </p:clrMapOvr>
  <p:transition spd="med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72B164E1-A54C-4A81-BEA5-0C2B0F2DB3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4" y="1085555"/>
            <a:ext cx="3962400" cy="56044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del juicio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AFE75B9-034A-4ED6-B33C-D5DA061C4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0" y="11588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Miqueas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D2FEA81F-38F2-4025-97EA-787835DB4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350" y="1701800"/>
            <a:ext cx="4176713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Denuncias Sociales</a:t>
            </a:r>
            <a:r>
              <a:rPr lang="es-EC" altLang="es-ES" sz="1400">
                <a:latin typeface="Tahoma" panose="020B0604030504040204" pitchFamily="34" charset="0"/>
              </a:rPr>
              <a:t>: agricultores que luchan por sus tierras y libertad; atropellos a viudas y huérfanos; fraude en el comercio; asaltos en la calle; jueces corrompidos.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Denuncias Religiosas: </a:t>
            </a:r>
            <a:r>
              <a:rPr lang="es-EC" altLang="es-ES" sz="1400">
                <a:latin typeface="Tahoma" panose="020B0604030504040204" pitchFamily="34" charset="0"/>
              </a:rPr>
              <a:t>profetas que pronuncias oráculos según la paga; falsa piedad que encubre la injusticia con el culto.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Anuncios de esperanza: </a:t>
            </a:r>
            <a:r>
              <a:rPr lang="es-EC" altLang="es-ES" sz="1400">
                <a:latin typeface="Tahoma" panose="020B0604030504040204" pitchFamily="34" charset="0"/>
              </a:rPr>
              <a:t>el castigo se  puede transformar en una llamada a la conversión. Sueña con una nueva Jerusalén y un nuevo Templo.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Anuncios del Mesías: </a:t>
            </a:r>
            <a:r>
              <a:rPr lang="es-EC" altLang="es-ES" sz="1400">
                <a:latin typeface="Tahoma" panose="020B0604030504040204" pitchFamily="34" charset="0"/>
              </a:rPr>
              <a:t>el profeta subraya los orígenes humildes del Mesías: Belén; descendiente de David; pastor; pacificador; liberador.</a:t>
            </a:r>
          </a:p>
        </p:txBody>
      </p:sp>
      <p:pic>
        <p:nvPicPr>
          <p:cNvPr id="33797" name="Imagen 2">
            <a:extLst>
              <a:ext uri="{FF2B5EF4-FFF2-40B4-BE49-F238E27FC236}">
                <a16:creationId xmlns:a16="http://schemas.microsoft.com/office/drawing/2014/main" id="{3BA0BE6D-DBE6-4371-B049-8C24C242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2501900"/>
            <a:ext cx="29575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21149CF0-BBBA-479E-B77C-93964D0939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057284"/>
            <a:ext cx="4665712" cy="48843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consolador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6980ACD-FA5D-4F7E-A8F2-468FEA992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174625"/>
            <a:ext cx="584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5500" b="1">
                <a:solidFill>
                  <a:schemeClr val="tx2"/>
                </a:solidFill>
                <a:latin typeface="Viner Hand ITC" pitchFamily="66" charset="0"/>
              </a:rPr>
              <a:t>Isaías Segundo</a:t>
            </a:r>
            <a:endParaRPr lang="es-ES" altLang="es-ES" sz="55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4820" name="Imagen 2">
            <a:extLst>
              <a:ext uri="{FF2B5EF4-FFF2-40B4-BE49-F238E27FC236}">
                <a16:creationId xmlns:a16="http://schemas.microsoft.com/office/drawing/2014/main" id="{FFF4E884-392A-4F19-B8D7-14605238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00213"/>
            <a:ext cx="25971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4">
            <a:extLst>
              <a:ext uri="{FF2B5EF4-FFF2-40B4-BE49-F238E27FC236}">
                <a16:creationId xmlns:a16="http://schemas.microsoft.com/office/drawing/2014/main" id="{DC64DB75-4C41-492B-846B-8A1042877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1700213"/>
            <a:ext cx="5299075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Exilio Babilónico ( 587 - 539).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Estamos al final del destierro.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Tiempo de crisis ya que destruyeron sus seguridades: Templo, tierra, ciudad, libertad.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Muchos abandonaron su fe.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Queda el pequeño resto de Israel, pueblo pobre y humilde.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Ciro, rey de Persia aviva la esperanza.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Seguidor del espíritu profético del Primer Isaías.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600">
                <a:latin typeface="Tahoma" panose="020B0604030504040204" pitchFamily="34" charset="0"/>
              </a:rPr>
              <a:t>Su vocación surge del sufrimiento del pueblo a quien anima y consuela.</a:t>
            </a:r>
          </a:p>
        </p:txBody>
      </p:sp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C92EA0F0-A5D8-4E16-AF92-07400241B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209951"/>
            <a:ext cx="4665712" cy="48843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consolador</a:t>
            </a: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D41AEFA-4328-4EF7-88EE-57730F8BB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174625"/>
            <a:ext cx="584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5500" b="1">
                <a:solidFill>
                  <a:schemeClr val="tx2"/>
                </a:solidFill>
                <a:latin typeface="Viner Hand ITC" pitchFamily="66" charset="0"/>
              </a:rPr>
              <a:t>Isaías Segundo</a:t>
            </a:r>
            <a:endParaRPr lang="es-ES" altLang="es-ES" sz="55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5844" name="Imagen 5">
            <a:extLst>
              <a:ext uri="{FF2B5EF4-FFF2-40B4-BE49-F238E27FC236}">
                <a16:creationId xmlns:a16="http://schemas.microsoft.com/office/drawing/2014/main" id="{603C95A3-72E6-4CB4-A6BE-88A57D51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2133600"/>
            <a:ext cx="41814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4">
            <a:extLst>
              <a:ext uri="{FF2B5EF4-FFF2-40B4-BE49-F238E27FC236}">
                <a16:creationId xmlns:a16="http://schemas.microsoft.com/office/drawing/2014/main" id="{CDCF2795-C83F-4974-959F-8837A166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1846263"/>
            <a:ext cx="4421187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Denuncia Religiosa: </a:t>
            </a:r>
            <a:r>
              <a:rPr lang="es-EC" altLang="es-ES" sz="1400">
                <a:latin typeface="Tahoma" panose="020B0604030504040204" pitchFamily="34" charset="0"/>
              </a:rPr>
              <a:t>Isaías II, denuncia a los que pusieron su fe y buscaron refugio en la idolatría.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Anuncia la Buena Nueva: </a:t>
            </a:r>
            <a:r>
              <a:rPr lang="es-EC" altLang="es-ES" sz="1400">
                <a:latin typeface="Tahoma" panose="020B0604030504040204" pitchFamily="34" charset="0"/>
              </a:rPr>
              <a:t>el profeta proclama un evangelio: Dios nos ha liberado por medio de Ciro.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Experiencia de Dios: </a:t>
            </a:r>
            <a:r>
              <a:rPr lang="es-EC" altLang="es-ES" sz="1400">
                <a:latin typeface="Tahoma" panose="020B0604030504040204" pitchFamily="34" charset="0"/>
              </a:rPr>
              <a:t>El Dios creador y presente en la historia. 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C" altLang="es-ES" sz="1400" b="1">
                <a:latin typeface="Tahoma" panose="020B0604030504040204" pitchFamily="34" charset="0"/>
              </a:rPr>
              <a:t>Gesto Simbólico: </a:t>
            </a:r>
            <a:r>
              <a:rPr lang="es-EC" altLang="es-ES" sz="1400">
                <a:latin typeface="Tahoma" panose="020B0604030504040204" pitchFamily="34" charset="0"/>
              </a:rPr>
              <a:t>El siervo sufriente, Isaías II ve en Jeremías el ideal del Siervo Sufriente a través de cuatro cánticos:</a:t>
            </a:r>
          </a:p>
          <a:p>
            <a:pPr lvl="3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300">
                <a:latin typeface="Tahoma" panose="020B0604030504040204" pitchFamily="34" charset="0"/>
              </a:rPr>
              <a:t>Introduce al Siervo como elegido.</a:t>
            </a:r>
          </a:p>
          <a:p>
            <a:pPr lvl="3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300">
                <a:latin typeface="Tahoma" panose="020B0604030504040204" pitchFamily="34" charset="0"/>
              </a:rPr>
              <a:t>Habla el Siervo, presenta credenciales.</a:t>
            </a:r>
          </a:p>
          <a:p>
            <a:pPr lvl="3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300">
                <a:latin typeface="Tahoma" panose="020B0604030504040204" pitchFamily="34" charset="0"/>
              </a:rPr>
              <a:t>Fiel discípulo del Señor.</a:t>
            </a:r>
          </a:p>
          <a:p>
            <a:pPr lvl="3"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C" altLang="es-ES" sz="1300">
                <a:latin typeface="Tahoma" panose="020B0604030504040204" pitchFamily="34" charset="0"/>
              </a:rPr>
              <a:t>Presenta a un Siervo paciente y glorificado.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s-EC" altLang="es-ES" sz="14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927B8E4D-21EB-40AD-B04B-F3A17E1965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43917" y="1206320"/>
            <a:ext cx="4521696" cy="704458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soñador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5A21F88-AF2C-459D-B62F-692D445BC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147638"/>
            <a:ext cx="584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Joel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6868" name="Imagen 3">
            <a:extLst>
              <a:ext uri="{FF2B5EF4-FFF2-40B4-BE49-F238E27FC236}">
                <a16:creationId xmlns:a16="http://schemas.microsoft.com/office/drawing/2014/main" id="{55C2F6EC-6CD0-4900-B4CF-FC87008F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276475"/>
            <a:ext cx="27987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4">
            <a:extLst>
              <a:ext uri="{FF2B5EF4-FFF2-40B4-BE49-F238E27FC236}">
                <a16:creationId xmlns:a16="http://schemas.microsoft.com/office/drawing/2014/main" id="{0E2C0674-5FDA-43D2-ABDC-1BDF43C73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911350"/>
            <a:ext cx="57165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Situación del pueblo: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Vivió aproximadamente por el año 400 a. C.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El pueblo ya había regresado del destierro.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Trabajaron para su restauración.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Surge el judaísmo como religión.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Hay fuertes sequías y plagas.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Joel llama al pueblo para implorar la ayuda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Invita al pueblo a esperar y a soñar en el futuro.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s-EC" altLang="es-ES" sz="16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Vocación: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Cercano al Templo, probablemente fue sacerdote.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600">
                <a:latin typeface="Tahoma" panose="020B0604030504040204" pitchFamily="34" charset="0"/>
              </a:rPr>
              <a:t>La fe que tiene el profeta le hace esperar con seguridad por tiempos mejores.</a:t>
            </a:r>
          </a:p>
        </p:txBody>
      </p:sp>
    </p:spTree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416A9362-0825-46DC-B0CE-D695E21817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70027" y="1150185"/>
            <a:ext cx="4521696" cy="704458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soñador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C2B60510-34F9-4C04-8FEE-21AA29CC0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147638"/>
            <a:ext cx="584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itchFamily="66" charset="0"/>
              </a:rPr>
              <a:t>Joel</a:t>
            </a:r>
            <a:endParaRPr lang="es-ES" alt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7892" name="Imagen 6">
            <a:extLst>
              <a:ext uri="{FF2B5EF4-FFF2-40B4-BE49-F238E27FC236}">
                <a16:creationId xmlns:a16="http://schemas.microsoft.com/office/drawing/2014/main" id="{0A001EC0-8433-49DF-A7EB-8D0E9633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46338"/>
            <a:ext cx="38322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4">
            <a:extLst>
              <a:ext uri="{FF2B5EF4-FFF2-40B4-BE49-F238E27FC236}">
                <a16:creationId xmlns:a16="http://schemas.microsoft.com/office/drawing/2014/main" id="{6D4992BD-19C2-47EE-A35B-0B5B41828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1846263"/>
            <a:ext cx="4421187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800" b="1">
                <a:latin typeface="Tahoma" panose="020B0604030504040204" pitchFamily="34" charset="0"/>
              </a:rPr>
              <a:t>Actuación: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400" b="1">
                <a:latin typeface="Tahoma" panose="020B0604030504040204" pitchFamily="34" charset="0"/>
              </a:rPr>
              <a:t>Recuerda algunas denuncias pasadas: </a:t>
            </a:r>
            <a:r>
              <a:rPr lang="es-ES" altLang="es-ES" sz="1400">
                <a:latin typeface="Tahoma" panose="020B0604030504040204" pitchFamily="34" charset="0"/>
              </a:rPr>
              <a:t>Retoma algunos pensamientos de los profetas pasados para sostener su ideal: </a:t>
            </a:r>
            <a:r>
              <a:rPr lang="es-ES" altLang="es-ES" sz="1400" i="1">
                <a:latin typeface="Tahoma" panose="020B0604030504040204" pitchFamily="34" charset="0"/>
              </a:rPr>
              <a:t>“cuando la falta de tierra propia apaga la esperanza, también se empieza a ahogar la libertad de palabra”.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400" b="1">
                <a:latin typeface="Tahoma" panose="020B0604030504040204" pitchFamily="34" charset="0"/>
              </a:rPr>
              <a:t>Anuncio esperanzador: </a:t>
            </a:r>
            <a:r>
              <a:rPr lang="es-ES" altLang="es-ES" sz="1400">
                <a:latin typeface="Tahoma" panose="020B0604030504040204" pitchFamily="34" charset="0"/>
              </a:rPr>
              <a:t>abundancia de las cosechas. Efusión del Espíritu que revitalizará el apagado espíritu de profecía.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400" b="1">
                <a:latin typeface="Tahoma" panose="020B0604030504040204" pitchFamily="34" charset="0"/>
              </a:rPr>
              <a:t>Experiencia de Dios: </a:t>
            </a:r>
            <a:r>
              <a:rPr lang="es-ES" altLang="es-ES" sz="1400">
                <a:latin typeface="Tahoma" panose="020B0604030504040204" pitchFamily="34" charset="0"/>
              </a:rPr>
              <a:t>experimenta a un Dios del perdón, y que prepara un futuro con abundancia de bienes.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s-ES" altLang="es-ES" sz="1400" b="1">
                <a:latin typeface="Tahoma" panose="020B0604030504040204" pitchFamily="34" charset="0"/>
              </a:rPr>
              <a:t>Gestos simbólicos: </a:t>
            </a:r>
            <a:r>
              <a:rPr lang="es-ES" altLang="es-ES" sz="1400">
                <a:latin typeface="Tahoma" panose="020B0604030504040204" pitchFamily="34" charset="0"/>
              </a:rPr>
              <a:t>“El Día de Yavé”, en que se estremecerán los astros como señal de juicio.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s-EC" altLang="es-ES" sz="14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4">
            <a:extLst>
              <a:ext uri="{FF2B5EF4-FFF2-40B4-BE49-F238E27FC236}">
                <a16:creationId xmlns:a16="http://schemas.microsoft.com/office/drawing/2014/main" id="{C918FAA2-9F1A-4151-851C-04BD09D7C8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300038"/>
          <a:ext cx="3024188" cy="349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12003175" imgH="13876190" progId="MSPhotoEd.3">
                  <p:embed/>
                </p:oleObj>
              </mc:Choice>
              <mc:Fallback>
                <p:oleObj name="Fotografía de Photo Editor" r:id="rId2" imgW="12003175" imgH="13876190" progId="MSPhotoEd.3">
                  <p:embed/>
                  <p:pic>
                    <p:nvPicPr>
                      <p:cNvPr id="38914" name="Object 4">
                        <a:extLst>
                          <a:ext uri="{FF2B5EF4-FFF2-40B4-BE49-F238E27FC236}">
                            <a16:creationId xmlns:a16="http://schemas.microsoft.com/office/drawing/2014/main" id="{C918FAA2-9F1A-4151-851C-04BD09D7C8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00038"/>
                        <a:ext cx="3024188" cy="349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WordArt 6">
            <a:extLst>
              <a:ext uri="{FF2B5EF4-FFF2-40B4-BE49-F238E27FC236}">
                <a16:creationId xmlns:a16="http://schemas.microsoft.com/office/drawing/2014/main" id="{83446DD7-8CCE-4400-92F2-31E48522AF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2952750" cy="10080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SABIAS QUE...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53EF9AC-500B-48B9-A219-9DE3963EF9D8}"/>
              </a:ext>
            </a:extLst>
          </p:cNvPr>
          <p:cNvGraphicFramePr/>
          <p:nvPr/>
        </p:nvGraphicFramePr>
        <p:xfrm>
          <a:off x="1154064" y="3943403"/>
          <a:ext cx="6835871" cy="2613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>
            <a:extLst>
              <a:ext uri="{FF2B5EF4-FFF2-40B4-BE49-F238E27FC236}">
                <a16:creationId xmlns:a16="http://schemas.microsoft.com/office/drawing/2014/main" id="{B3D6B914-DA9C-4C64-B5D9-0299443A0B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El Señor nos bendiga</a:t>
            </a:r>
          </a:p>
        </p:txBody>
      </p:sp>
      <p:sp>
        <p:nvSpPr>
          <p:cNvPr id="39939" name="Text Box 4">
            <a:extLst>
              <a:ext uri="{FF2B5EF4-FFF2-40B4-BE49-F238E27FC236}">
                <a16:creationId xmlns:a16="http://schemas.microsoft.com/office/drawing/2014/main" id="{69BC8337-BA37-4753-9E01-2CB3C9B28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4000">
                <a:latin typeface="Tahoma" panose="020B0604030504040204" pitchFamily="34" charset="0"/>
              </a:rPr>
              <a:t>¡Hasta la próxima!</a:t>
            </a:r>
            <a:endParaRPr lang="es-ES" altLang="es-ES" sz="4000">
              <a:latin typeface="Tahoma" panose="020B0604030504040204" pitchFamily="34" charset="0"/>
            </a:endParaRPr>
          </a:p>
        </p:txBody>
      </p:sp>
      <p:pic>
        <p:nvPicPr>
          <p:cNvPr id="39940" name="Imagen 3">
            <a:extLst>
              <a:ext uri="{FF2B5EF4-FFF2-40B4-BE49-F238E27FC236}">
                <a16:creationId xmlns:a16="http://schemas.microsoft.com/office/drawing/2014/main" id="{6AC720CB-9CBC-4F5D-91CA-55D9376E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76250"/>
            <a:ext cx="359886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>
            <a:extLst>
              <a:ext uri="{FF2B5EF4-FFF2-40B4-BE49-F238E27FC236}">
                <a16:creationId xmlns:a16="http://schemas.microsoft.com/office/drawing/2014/main" id="{77D9EAC5-0029-46EC-83CC-4E7BF42407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333375"/>
            <a:ext cx="6264275" cy="720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del Profeta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E0272D-1EED-4B49-B81E-2D2E75FB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5163312" cy="6048672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9BD43EE4-FD8E-43F4-B087-C84535D04231}"/>
              </a:ext>
            </a:extLst>
          </p:cNvPr>
          <p:cNvGraphicFramePr>
            <a:graphicFrameLocks/>
          </p:cNvGraphicFramePr>
          <p:nvPr/>
        </p:nvGraphicFramePr>
        <p:xfrm>
          <a:off x="827088" y="1628775"/>
          <a:ext cx="2736850" cy="439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7590476" imgH="11247619" progId="MSPhotoEd.3">
                  <p:embed/>
                </p:oleObj>
              </mc:Choice>
              <mc:Fallback>
                <p:oleObj name="Fotografía de Photo Editor" r:id="rId2" imgW="7590476" imgH="11247619" progId="MSPhotoEd.3">
                  <p:embed/>
                  <p:pic>
                    <p:nvPicPr>
                      <p:cNvPr id="6146" name="Object 2">
                        <a:extLst>
                          <a:ext uri="{FF2B5EF4-FFF2-40B4-BE49-F238E27FC236}">
                            <a16:creationId xmlns:a16="http://schemas.microsoft.com/office/drawing/2014/main" id="{9BD43EE4-FD8E-43F4-B087-C84535D0423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28775"/>
                        <a:ext cx="2736850" cy="4392613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4">
            <a:extLst>
              <a:ext uri="{FF2B5EF4-FFF2-40B4-BE49-F238E27FC236}">
                <a16:creationId xmlns:a16="http://schemas.microsoft.com/office/drawing/2014/main" id="{3C56829C-5F02-4C5B-879A-A31A6E0A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25" y="1574800"/>
            <a:ext cx="3798888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000" dirty="0">
                <a:latin typeface="Tahoma" panose="020B0604030504040204" pitchFamily="34" charset="0"/>
              </a:rPr>
              <a:t>En el proyecto de Dios, todos hemos sido elegidos y tenemos una misión por realizar.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000" dirty="0">
                <a:latin typeface="Tahoma" panose="020B0604030504040204" pitchFamily="34" charset="0"/>
              </a:rPr>
              <a:t>La elección se da en un momento concreto de su vida.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000" dirty="0">
                <a:latin typeface="Tahoma" panose="020B0604030504040204" pitchFamily="34" charset="0"/>
              </a:rPr>
              <a:t>Muchas veces, hay un forcejeo entre Dios y el elegido.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000" dirty="0">
                <a:latin typeface="Tahoma" panose="020B0604030504040204" pitchFamily="34" charset="0"/>
              </a:rPr>
              <a:t>Su misión es: anunciar, denunciar, consolar, dar esperanza.</a:t>
            </a:r>
            <a:endParaRPr lang="es-ES" altLang="es-ES" sz="2500" dirty="0">
              <a:latin typeface="Tahoma" panose="020B0604030504040204" pitchFamily="34" charset="0"/>
            </a:endParaRPr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BE46B8EF-A21E-42E7-844B-196BBBC996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4140" y="476672"/>
            <a:ext cx="5904656" cy="57280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es elegido para una misión</a:t>
            </a:r>
          </a:p>
        </p:txBody>
      </p:sp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1D1A6408-9D2B-4867-B288-B74668652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2276475"/>
            <a:ext cx="3078163" cy="2862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000" dirty="0"/>
              <a:t>El profeta debe tener: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Una experiencia personal y de comunión con Dios.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Hablar en nombre de Él: Oráculo de Yahvé, así dice Yahvé, Palabra de Dios. </a:t>
            </a:r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A9FF7BB3-B4FE-4979-A629-6EA505B9B0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4140" y="476672"/>
            <a:ext cx="5904656" cy="57280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es una persona inspirada</a:t>
            </a:r>
          </a:p>
        </p:txBody>
      </p:sp>
      <p:graphicFrame>
        <p:nvGraphicFramePr>
          <p:cNvPr id="7172" name="Object 2">
            <a:extLst>
              <a:ext uri="{FF2B5EF4-FFF2-40B4-BE49-F238E27FC236}">
                <a16:creationId xmlns:a16="http://schemas.microsoft.com/office/drawing/2014/main" id="{E65ADACF-3E68-4BB3-AC59-ABEB3679B2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900" y="1692275"/>
          <a:ext cx="3254375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11247619" imgH="11031490" progId="MSPhotoEd.3">
                  <p:embed/>
                </p:oleObj>
              </mc:Choice>
              <mc:Fallback>
                <p:oleObj name="Fotografía de Photo Editor" r:id="rId2" imgW="11247619" imgH="11031490" progId="MSPhotoEd.3">
                  <p:embed/>
                  <p:pic>
                    <p:nvPicPr>
                      <p:cNvPr id="7172" name="Object 2">
                        <a:extLst>
                          <a:ext uri="{FF2B5EF4-FFF2-40B4-BE49-F238E27FC236}">
                            <a16:creationId xmlns:a16="http://schemas.microsoft.com/office/drawing/2014/main" id="{E65ADACF-3E68-4BB3-AC59-ABEB3679B2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1692275"/>
                        <a:ext cx="3254375" cy="432117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95C4EB71-B90F-4A07-86C6-2984FB036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06600"/>
            <a:ext cx="3455988" cy="30162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El lugar del profeta es la plaza pública.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Debe estar en contacto con el mundo que le rodea.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Palpar la realidad que vive la gente de la calle.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C" altLang="es-ES" sz="2000" dirty="0"/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73C16C4A-75DA-42A3-B3FA-33A7664204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4140" y="476672"/>
            <a:ext cx="5904656" cy="57280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es una persona pública</a:t>
            </a:r>
          </a:p>
        </p:txBody>
      </p:sp>
      <p:graphicFrame>
        <p:nvGraphicFramePr>
          <p:cNvPr id="8196" name="Object 2">
            <a:extLst>
              <a:ext uri="{FF2B5EF4-FFF2-40B4-BE49-F238E27FC236}">
                <a16:creationId xmlns:a16="http://schemas.microsoft.com/office/drawing/2014/main" id="{A93A839B-ADAE-47A9-9781-B2C6E9451B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603375"/>
          <a:ext cx="2735262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8047619" imgH="11247619" progId="MSPhotoEd.3">
                  <p:embed/>
                </p:oleObj>
              </mc:Choice>
              <mc:Fallback>
                <p:oleObj name="Fotografía de Photo Editor" r:id="rId2" imgW="8047619" imgH="11247619" progId="MSPhotoEd.3">
                  <p:embed/>
                  <p:pic>
                    <p:nvPicPr>
                      <p:cNvPr id="8196" name="Object 2">
                        <a:extLst>
                          <a:ext uri="{FF2B5EF4-FFF2-40B4-BE49-F238E27FC236}">
                            <a16:creationId xmlns:a16="http://schemas.microsoft.com/office/drawing/2014/main" id="{A93A839B-ADAE-47A9-9781-B2C6E9451B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603375"/>
                        <a:ext cx="2735262" cy="38227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61C36A86-F989-49A0-96E2-86B50C9A0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06600"/>
            <a:ext cx="331311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000" dirty="0">
                <a:latin typeface="Tahoma" panose="020B0604030504040204" pitchFamily="34" charset="0"/>
              </a:rPr>
              <a:t>Es amenazado, perseguido e insultado. Es el riesgo constante de un profeta.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000" dirty="0">
                <a:latin typeface="Tahoma" panose="020B0604030504040204" pitchFamily="34" charset="0"/>
              </a:rPr>
              <a:t>Son considerados estorbos y se busca eliminarlos.</a:t>
            </a:r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11C9FDCD-41CA-4EB2-B6F2-78DBC1A97C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4140" y="476672"/>
            <a:ext cx="5904656" cy="57280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es una persona amenazada</a:t>
            </a:r>
          </a:p>
        </p:txBody>
      </p:sp>
      <p:graphicFrame>
        <p:nvGraphicFramePr>
          <p:cNvPr id="9220" name="Object 2">
            <a:extLst>
              <a:ext uri="{FF2B5EF4-FFF2-40B4-BE49-F238E27FC236}">
                <a16:creationId xmlns:a16="http://schemas.microsoft.com/office/drawing/2014/main" id="{42E1A985-5888-4036-85BF-30F71884E9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1844675"/>
          <a:ext cx="2795587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11247619" imgH="10383699" progId="MSPhotoEd.3">
                  <p:embed/>
                </p:oleObj>
              </mc:Choice>
              <mc:Fallback>
                <p:oleObj name="Fotografía de Photo Editor" r:id="rId2" imgW="11247619" imgH="10383699" progId="MSPhotoEd.3">
                  <p:embed/>
                  <p:pic>
                    <p:nvPicPr>
                      <p:cNvPr id="9220" name="Object 2">
                        <a:extLst>
                          <a:ext uri="{FF2B5EF4-FFF2-40B4-BE49-F238E27FC236}">
                            <a16:creationId xmlns:a16="http://schemas.microsoft.com/office/drawing/2014/main" id="{42E1A985-5888-4036-85BF-30F71884E9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844675"/>
                        <a:ext cx="2795587" cy="360045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AFD3AB9-AF4D-455B-A6F2-AE36A60C0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06600"/>
            <a:ext cx="3313113" cy="39385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000" dirty="0"/>
              <a:t>El profeta supera las barreras: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Sexuales: varón/mujer.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Educativas: instruido/sin instrucción.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dirty="0"/>
              <a:t>Clases sociales: cortesano/campesino.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000" dirty="0"/>
              <a:t>Sintoniza con las luchas y esperanzas del pueblo.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s-EC" altLang="es-ES" sz="2000" dirty="0"/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BC93085C-4C14-45C0-840E-0FB32848B1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4140" y="476672"/>
            <a:ext cx="5904656" cy="57280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profeta es una persona carismática</a:t>
            </a:r>
          </a:p>
        </p:txBody>
      </p:sp>
      <p:graphicFrame>
        <p:nvGraphicFramePr>
          <p:cNvPr id="10244" name="Object 2">
            <a:extLst>
              <a:ext uri="{FF2B5EF4-FFF2-40B4-BE49-F238E27FC236}">
                <a16:creationId xmlns:a16="http://schemas.microsoft.com/office/drawing/2014/main" id="{1175A559-BFA9-41F0-A815-201E0A6D95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677988"/>
          <a:ext cx="2735262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9704762" imgH="11247619" progId="MSPhotoEd.3">
                  <p:embed/>
                </p:oleObj>
              </mc:Choice>
              <mc:Fallback>
                <p:oleObj name="Fotografía de Photo Editor" r:id="rId2" imgW="9704762" imgH="11247619" progId="MSPhotoEd.3">
                  <p:embed/>
                  <p:pic>
                    <p:nvPicPr>
                      <p:cNvPr id="10244" name="Object 2">
                        <a:extLst>
                          <a:ext uri="{FF2B5EF4-FFF2-40B4-BE49-F238E27FC236}">
                            <a16:creationId xmlns:a16="http://schemas.microsoft.com/office/drawing/2014/main" id="{1175A559-BFA9-41F0-A815-201E0A6D95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677988"/>
                        <a:ext cx="2735262" cy="35020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2827</Words>
  <Application>Microsoft Office PowerPoint</Application>
  <PresentationFormat>Presentación en pantalla (4:3)</PresentationFormat>
  <Paragraphs>294</Paragraphs>
  <Slides>38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Arial</vt:lpstr>
      <vt:lpstr>Arial Black</vt:lpstr>
      <vt:lpstr>High Tower Text</vt:lpstr>
      <vt:lpstr>Tahoma</vt:lpstr>
      <vt:lpstr>Tempus Sans ITC</vt:lpstr>
      <vt:lpstr>Times New Roman</vt:lpstr>
      <vt:lpstr>Tohama</vt:lpstr>
      <vt:lpstr>Viner Hand ITC</vt:lpstr>
      <vt:lpstr>Wingdings</vt:lpstr>
      <vt:lpstr>Diseño predeterminado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Confep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catequesis</dc:creator>
  <cp:lastModifiedBy>INFO</cp:lastModifiedBy>
  <cp:revision>135</cp:revision>
  <dcterms:created xsi:type="dcterms:W3CDTF">2007-07-16T15:43:26Z</dcterms:created>
  <dcterms:modified xsi:type="dcterms:W3CDTF">2022-06-20T14:50:53Z</dcterms:modified>
</cp:coreProperties>
</file>