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322" r:id="rId5"/>
    <p:sldId id="321" r:id="rId6"/>
    <p:sldId id="265" r:id="rId7"/>
    <p:sldId id="323" r:id="rId8"/>
    <p:sldId id="324" r:id="rId9"/>
    <p:sldId id="267" r:id="rId10"/>
    <p:sldId id="269" r:id="rId11"/>
    <p:sldId id="328" r:id="rId12"/>
    <p:sldId id="329" r:id="rId13"/>
    <p:sldId id="325" r:id="rId14"/>
    <p:sldId id="330" r:id="rId15"/>
    <p:sldId id="331" r:id="rId16"/>
    <p:sldId id="326" r:id="rId17"/>
    <p:sldId id="332" r:id="rId18"/>
    <p:sldId id="333" r:id="rId19"/>
    <p:sldId id="327" r:id="rId20"/>
    <p:sldId id="334" r:id="rId21"/>
    <p:sldId id="335" r:id="rId22"/>
    <p:sldId id="283" r:id="rId23"/>
    <p:sldId id="297" r:id="rId24"/>
    <p:sldId id="298" r:id="rId25"/>
    <p:sldId id="299" r:id="rId26"/>
    <p:sldId id="300" r:id="rId27"/>
    <p:sldId id="286" r:id="rId28"/>
    <p:sldId id="303" r:id="rId29"/>
    <p:sldId id="304" r:id="rId30"/>
    <p:sldId id="305" r:id="rId31"/>
    <p:sldId id="306" r:id="rId32"/>
    <p:sldId id="307" r:id="rId33"/>
    <p:sldId id="336" r:id="rId34"/>
    <p:sldId id="288" r:id="rId35"/>
    <p:sldId id="289" r:id="rId36"/>
    <p:sldId id="308" r:id="rId37"/>
    <p:sldId id="309" r:id="rId38"/>
    <p:sldId id="310" r:id="rId39"/>
    <p:sldId id="311" r:id="rId40"/>
    <p:sldId id="312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295" r:id="rId49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E3BB"/>
    <a:srgbClr val="FF3300"/>
    <a:srgbClr val="C3F3E8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60"/>
  </p:normalViewPr>
  <p:slideViewPr>
    <p:cSldViewPr>
      <p:cViewPr varScale="1">
        <p:scale>
          <a:sx n="68" d="100"/>
          <a:sy n="68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2DCBDE-CDD6-494B-947B-FBDE33471D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EBB49B-1757-4CA7-ACA1-8B6FB9E4AC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A3A2D3-0DCB-4282-A31B-C09D492001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4D6FC-ED93-4E6E-892B-5D4A96AF964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59846622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049471-7FCF-46B3-97CB-ECA30B63A5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7DDE12-9428-4D01-B5DA-21FD78490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B5FFC8-2C93-4C19-9518-0D581641C0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9A440-4852-4F18-AE76-F4B227575D8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91292882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BE6045-8096-4E16-AD76-8850A935BA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4EABEA-A5A6-4684-B803-DFEB1C2D2F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896F82-0E99-43BB-A625-CADE9D9DEE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CD5EC-415D-4CA2-8A1B-7ED48CCC311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09887782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E2B207-5E1B-400E-B84B-BCEC88D858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41E3F1-D99C-4163-A442-1AFCC09762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05C7E3-C871-4255-ACB5-E63875F11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776E9-6EDD-45A0-8603-B3051D42B81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33101301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4D8A9C-60C7-479B-A460-EAA991FB11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9FEB86-7EE2-4264-8FBB-51FE7B608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63E5D8-0771-453C-BA04-4FB5F5D9A8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F7845-7363-4F27-B07D-1FDBB1C7363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44852445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709CB-9DDD-40B3-85EA-DB0B20F743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E813B0-43C5-4AB9-B2A9-D57D8376B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9F941F-6DD1-42D2-925D-DA86847384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1176A-7B41-4105-82FE-9B79FDF039F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14754070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ACEED9B-4B8B-4F2C-BD13-EE157A9CF1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FA933C0-0419-4D66-865E-7DAF3383AA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AD6D45B-59AC-48F8-B126-ADCC6B2F4F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C5140-3BEE-49CE-8693-968256283DE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28930785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6835EC6-58FF-447A-9144-3BC50D9795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047E6F3-E01F-489F-BB41-ED25203907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82A555C-0DCF-4138-AE06-6FEFFA7EEE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F3342-BF3F-4A1C-8112-7FDCF03B585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59174153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048B1E6-FB27-4AA1-B3D4-B27249C786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593B1D3-754D-4BF3-AB90-CD55F09D1E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59C1412-2A48-4D8E-B02D-02FC6BE56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38529-B7B5-4F35-B4E7-CE33CDE216D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60147513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1E50F-73C2-4744-ADD7-53581477AA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736A5A-C32D-4A36-80C2-4A31BF95F8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D79B30-CD74-4974-8147-0ADD96BAEC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A62E2-779D-40FC-887C-BF860FB6B2F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92470017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71CE1B-8C63-4438-B3F3-346C17ECEF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E4F81C-58C6-416E-BD80-5D9F232CEB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E9AEA8-6984-45B3-B4A1-B8C1FB441A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B2B71-1B71-4655-9D49-9E29F62ACF6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42096064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5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CC16C2-275F-4C37-AAFE-CC40662A64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8F413B9-BD39-418D-8F87-3F86C78EC7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866028A-B857-4866-9EDF-FBFA88B53C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5717712-0743-4B33-9E31-27A42050F8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8ED3589-F8F2-4EF9-94CD-ACB0739F34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47436454-01C1-44FA-B4C3-0F5806F7916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>
            <a:extLst>
              <a:ext uri="{FF2B5EF4-FFF2-40B4-BE49-F238E27FC236}">
                <a16:creationId xmlns:a16="http://schemas.microsoft.com/office/drawing/2014/main" id="{88B3980C-0B65-40AD-B21C-5D72E99859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76200"/>
            <a:ext cx="83058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High Tower Text" panose="02040502050506030303" pitchFamily="18" charset="0"/>
              </a:rPr>
              <a:t>¡Bienvenidas y Bienvenidos!</a:t>
            </a:r>
          </a:p>
        </p:txBody>
      </p:sp>
      <p:sp>
        <p:nvSpPr>
          <p:cNvPr id="2051" name="Text Box 4">
            <a:extLst>
              <a:ext uri="{FF2B5EF4-FFF2-40B4-BE49-F238E27FC236}">
                <a16:creationId xmlns:a16="http://schemas.microsoft.com/office/drawing/2014/main" id="{DC90D68B-65C1-4D38-A544-A7BDEAE99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3" y="4437063"/>
            <a:ext cx="990600" cy="2171700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C" altLang="es-ES" sz="13400" b="1">
                <a:solidFill>
                  <a:schemeClr val="accent2"/>
                </a:solidFill>
                <a:latin typeface="Times New Roman" panose="02020603050405020304" pitchFamily="18" charset="0"/>
              </a:rPr>
              <a:t>9</a:t>
            </a:r>
            <a:endParaRPr lang="es-ES" altLang="es-ES" sz="13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2" name="Imagen 2">
            <a:extLst>
              <a:ext uri="{FF2B5EF4-FFF2-40B4-BE49-F238E27FC236}">
                <a16:creationId xmlns:a16="http://schemas.microsoft.com/office/drawing/2014/main" id="{4AAE1F09-F59D-4A5D-AFD5-F0782EC2C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03375"/>
            <a:ext cx="3165475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5">
            <a:extLst>
              <a:ext uri="{FF2B5EF4-FFF2-40B4-BE49-F238E27FC236}">
                <a16:creationId xmlns:a16="http://schemas.microsoft.com/office/drawing/2014/main" id="{358AEA39-E2B1-4303-B989-A1798FA757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81588" y="1603375"/>
            <a:ext cx="3311525" cy="2303463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s-E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Matura MT Script Capitals" panose="03020802060602070202" pitchFamily="66" charset="0"/>
              </a:rPr>
              <a:t>Los</a:t>
            </a:r>
          </a:p>
          <a:p>
            <a:pPr algn="ctr"/>
            <a:r>
              <a:rPr lang="es-E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Matura MT Script Capitals" panose="03020802060602070202" pitchFamily="66" charset="0"/>
              </a:rPr>
              <a:t> Evangelios</a:t>
            </a:r>
          </a:p>
        </p:txBody>
      </p:sp>
      <p:sp>
        <p:nvSpPr>
          <p:cNvPr id="2054" name="Rectangle 4">
            <a:extLst>
              <a:ext uri="{FF2B5EF4-FFF2-40B4-BE49-F238E27FC236}">
                <a16:creationId xmlns:a16="http://schemas.microsoft.com/office/drawing/2014/main" id="{E358CA10-694E-4CFE-A676-144353DB5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0" y="4267200"/>
            <a:ext cx="316706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ES" sz="3600" b="1">
                <a:solidFill>
                  <a:schemeClr val="tx2"/>
                </a:solidFill>
                <a:latin typeface="Tempus Sans ITC" panose="04020404030007020202" pitchFamily="82" charset="0"/>
              </a:rPr>
              <a:t>Testimonio plural sobre Jesucristo</a:t>
            </a:r>
            <a:endParaRPr lang="es-ES" altLang="es-ES" sz="3600" b="1">
              <a:solidFill>
                <a:schemeClr val="tx2"/>
              </a:solidFill>
              <a:latin typeface="Tempus Sans ITC" panose="04020404030007020202" pitchFamily="82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58763B85-F7FC-417A-8DC0-701F818AE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779463"/>
            <a:ext cx="3349625" cy="5299075"/>
          </a:xfrm>
          <a:prstGeom prst="rect">
            <a:avLst/>
          </a:prstGeom>
          <a:noFill/>
          <a:ln w="5715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5">
            <a:extLst>
              <a:ext uri="{FF2B5EF4-FFF2-40B4-BE49-F238E27FC236}">
                <a16:creationId xmlns:a16="http://schemas.microsoft.com/office/drawing/2014/main" id="{ADEF77B2-B0EF-49B9-97C5-7D65A79B9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578219"/>
            <a:ext cx="4069605" cy="570156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sz="35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¿Quién es...?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200" b="1" dirty="0" err="1">
                <a:solidFill>
                  <a:srgbClr val="002060"/>
                </a:solidFill>
                <a:latin typeface="Tahoma" panose="020B0604030504040204" pitchFamily="34" charset="0"/>
              </a:rPr>
              <a:t>Nº</a:t>
            </a:r>
            <a:r>
              <a:rPr lang="es-ES" altLang="es-ES" sz="2200" b="1" dirty="0">
                <a:solidFill>
                  <a:srgbClr val="002060"/>
                </a:solidFill>
                <a:latin typeface="Tahoma" panose="020B0604030504040204" pitchFamily="34" charset="0"/>
              </a:rPr>
              <a:t> de capítulos: </a:t>
            </a:r>
            <a:r>
              <a:rPr lang="es-ES" altLang="es-ES" sz="2200" dirty="0">
                <a:latin typeface="Tahoma" panose="020B0604030504040204" pitchFamily="34" charset="0"/>
              </a:rPr>
              <a:t>16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200" b="1" dirty="0">
                <a:solidFill>
                  <a:srgbClr val="002060"/>
                </a:solidFill>
                <a:latin typeface="Tahoma" panose="020B0604030504040204" pitchFamily="34" charset="0"/>
              </a:rPr>
              <a:t>Autor:  </a:t>
            </a:r>
            <a:r>
              <a:rPr lang="es-ES" altLang="es-ES" sz="1900" dirty="0" err="1">
                <a:latin typeface="Tahoma" panose="020B0604030504040204" pitchFamily="34" charset="0"/>
              </a:rPr>
              <a:t>Hch</a:t>
            </a:r>
            <a:r>
              <a:rPr lang="es-ES" altLang="es-ES" sz="1900" dirty="0">
                <a:latin typeface="Tahoma" panose="020B0604030504040204" pitchFamily="34" charset="0"/>
              </a:rPr>
              <a:t> 12,12 Juan Marcos: 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Hijo de la Sra. María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Acompañó a Pablo y Bernabé 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Fue secretario de Pedro en Roma.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200" b="1" dirty="0">
                <a:solidFill>
                  <a:srgbClr val="002060"/>
                </a:solidFill>
                <a:latin typeface="Tahoma" panose="020B0604030504040204" pitchFamily="34" charset="0"/>
              </a:rPr>
              <a:t>Lugar: </a:t>
            </a:r>
            <a:r>
              <a:rPr lang="es-ES" altLang="es-ES" sz="2200" dirty="0">
                <a:latin typeface="Tahoma" panose="020B0604030504040204" pitchFamily="34" charset="0"/>
              </a:rPr>
              <a:t>Roma. 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200" b="1" dirty="0">
                <a:solidFill>
                  <a:srgbClr val="002060"/>
                </a:solidFill>
                <a:latin typeface="Tahoma" panose="020B0604030504040204" pitchFamily="34" charset="0"/>
              </a:rPr>
              <a:t>Años: </a:t>
            </a:r>
            <a:r>
              <a:rPr lang="es-ES" altLang="es-ES" sz="2200" dirty="0">
                <a:latin typeface="Tahoma" panose="020B0604030504040204" pitchFamily="34" charset="0"/>
              </a:rPr>
              <a:t>Entre el 64 y 70 d.C.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200" b="1" dirty="0">
                <a:solidFill>
                  <a:srgbClr val="002060"/>
                </a:solidFill>
                <a:latin typeface="Tahoma" panose="020B0604030504040204" pitchFamily="34" charset="0"/>
              </a:rPr>
              <a:t>Imagen de Jesús: </a:t>
            </a:r>
            <a:r>
              <a:rPr lang="es-ES" altLang="es-ES" sz="2200" dirty="0">
                <a:latin typeface="Tahoma" panose="020B0604030504040204" pitchFamily="34" charset="0"/>
              </a:rPr>
              <a:t>Siervo Sufriente.</a:t>
            </a:r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574A4167-63B7-4F6A-BE2C-68ACC4773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5038" y="935038"/>
            <a:ext cx="2592387" cy="8239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ES" altLang="es-ES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Marcos</a:t>
            </a:r>
          </a:p>
        </p:txBody>
      </p:sp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7727EA22-F1B1-483F-89E9-BB6005F89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74372"/>
            <a:ext cx="4069605" cy="524759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sz="30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Figura Simbólica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Es el león.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Su Evangelio comienza en el desierto, donde vivían los leones (Mc 1,4).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s-ES" altLang="es-ES" sz="20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s-ES" altLang="es-ES" sz="20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sz="30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Su estilo literario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El de un periodista, narra los hechos de una manera franca, espontánea, inmediata.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s-ES" altLang="es-ES" sz="2000" dirty="0">
              <a:latin typeface="Tahoma" panose="020B0604030504040204" pitchFamily="34" charset="0"/>
            </a:endParaRPr>
          </a:p>
        </p:txBody>
      </p:sp>
      <p:pic>
        <p:nvPicPr>
          <p:cNvPr id="12291" name="Imagen 2">
            <a:extLst>
              <a:ext uri="{FF2B5EF4-FFF2-40B4-BE49-F238E27FC236}">
                <a16:creationId xmlns:a16="http://schemas.microsoft.com/office/drawing/2014/main" id="{66E59E93-BCBD-41C7-B362-E1B4B2724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260350"/>
            <a:ext cx="341630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Imagen 4">
            <a:extLst>
              <a:ext uri="{FF2B5EF4-FFF2-40B4-BE49-F238E27FC236}">
                <a16:creationId xmlns:a16="http://schemas.microsoft.com/office/drawing/2014/main" id="{8BF0C545-D24E-4062-B3C7-035D566A5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3836988"/>
            <a:ext cx="3448050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D6DD4567-FCED-49D9-89CF-09214B0A2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574372"/>
            <a:ext cx="4069605" cy="632480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sz="30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Mensaje Central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Es la Cruz.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Su preocupación es demostrar que Jesús es un Mesías servidor.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Su misión se cumple en el momento de  su entrega por fidelidad y amor en la cruz.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sz="30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Temas queridos por el evangelista: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Hijo de Dios.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Las multitudes.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El secreto mesiánico.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Las persecuciones.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s-ES" altLang="es-ES" sz="2000" dirty="0">
              <a:latin typeface="Tahoma" panose="020B0604030504040204" pitchFamily="34" charset="0"/>
            </a:endParaRPr>
          </a:p>
        </p:txBody>
      </p:sp>
      <p:pic>
        <p:nvPicPr>
          <p:cNvPr id="13315" name="Imagen 3">
            <a:extLst>
              <a:ext uri="{FF2B5EF4-FFF2-40B4-BE49-F238E27FC236}">
                <a16:creationId xmlns:a16="http://schemas.microsoft.com/office/drawing/2014/main" id="{5E763D82-15BA-45B0-8A8F-A1C75611F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728663"/>
            <a:ext cx="336708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2AB18A0A-C5E6-49F9-B200-75E289AB7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578219"/>
            <a:ext cx="4069605" cy="584775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sz="35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¿Quién es...?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200" b="1" dirty="0" err="1">
                <a:solidFill>
                  <a:srgbClr val="002060"/>
                </a:solidFill>
                <a:latin typeface="Tahoma" panose="020B0604030504040204" pitchFamily="34" charset="0"/>
              </a:rPr>
              <a:t>Nº</a:t>
            </a:r>
            <a:r>
              <a:rPr lang="es-ES" altLang="es-ES" sz="2200" b="1" dirty="0">
                <a:solidFill>
                  <a:srgbClr val="002060"/>
                </a:solidFill>
                <a:latin typeface="Tahoma" panose="020B0604030504040204" pitchFamily="34" charset="0"/>
              </a:rPr>
              <a:t> de capítulos: </a:t>
            </a:r>
            <a:r>
              <a:rPr lang="es-ES" altLang="es-ES" sz="2200" dirty="0">
                <a:latin typeface="Tahoma" panose="020B0604030504040204" pitchFamily="34" charset="0"/>
              </a:rPr>
              <a:t>28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200" b="1" dirty="0">
                <a:solidFill>
                  <a:srgbClr val="002060"/>
                </a:solidFill>
                <a:latin typeface="Tahoma" panose="020B0604030504040204" pitchFamily="34" charset="0"/>
              </a:rPr>
              <a:t>Autor:  </a:t>
            </a:r>
            <a:r>
              <a:rPr lang="es-ES" altLang="es-ES" sz="1900" dirty="0">
                <a:latin typeface="Tahoma" panose="020B0604030504040204" pitchFamily="34" charset="0"/>
              </a:rPr>
              <a:t>Mt 9,9 Leví: 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Cobrador de impuestos.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Uso de la </a:t>
            </a:r>
            <a:r>
              <a:rPr lang="es-ES" altLang="es-ES" sz="1900" dirty="0" err="1">
                <a:latin typeface="Tahoma" panose="020B0604030504040204" pitchFamily="34" charset="0"/>
              </a:rPr>
              <a:t>Pseudomia</a:t>
            </a:r>
            <a:r>
              <a:rPr lang="es-ES" altLang="es-ES" sz="1900" dirty="0">
                <a:latin typeface="Tahoma" panose="020B0604030504040204" pitchFamily="34" charset="0"/>
              </a:rPr>
              <a:t>.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Escriba judío convertido al cristianismo.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Escuela de rabinos y escribas cristianos.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200" b="1" dirty="0">
                <a:solidFill>
                  <a:srgbClr val="002060"/>
                </a:solidFill>
                <a:latin typeface="Tahoma" panose="020B0604030504040204" pitchFamily="34" charset="0"/>
              </a:rPr>
              <a:t>Lugar: </a:t>
            </a:r>
            <a:r>
              <a:rPr lang="es-ES" altLang="es-ES" sz="2200" dirty="0">
                <a:latin typeface="Tahoma" panose="020B0604030504040204" pitchFamily="34" charset="0"/>
              </a:rPr>
              <a:t>Antioquia de Siria. 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200" b="1" dirty="0">
                <a:solidFill>
                  <a:srgbClr val="002060"/>
                </a:solidFill>
                <a:latin typeface="Tahoma" panose="020B0604030504040204" pitchFamily="34" charset="0"/>
              </a:rPr>
              <a:t>Años: </a:t>
            </a:r>
            <a:r>
              <a:rPr lang="es-ES" altLang="es-ES" sz="2200" dirty="0">
                <a:latin typeface="Tahoma" panose="020B0604030504040204" pitchFamily="34" charset="0"/>
              </a:rPr>
              <a:t>Entre el 80 y 90 d.C.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200" b="1" dirty="0">
                <a:solidFill>
                  <a:srgbClr val="002060"/>
                </a:solidFill>
                <a:latin typeface="Tahoma" panose="020B0604030504040204" pitchFamily="34" charset="0"/>
              </a:rPr>
              <a:t>Imagen de Jesús: </a:t>
            </a:r>
            <a:r>
              <a:rPr lang="es-ES" altLang="es-ES" sz="2200" dirty="0">
                <a:latin typeface="Tahoma" panose="020B0604030504040204" pitchFamily="34" charset="0"/>
              </a:rPr>
              <a:t>Nuevo  Moisés/ Nuevo David.</a:t>
            </a:r>
          </a:p>
        </p:txBody>
      </p:sp>
      <p:pic>
        <p:nvPicPr>
          <p:cNvPr id="14339" name="Picture 5">
            <a:extLst>
              <a:ext uri="{FF2B5EF4-FFF2-40B4-BE49-F238E27FC236}">
                <a16:creationId xmlns:a16="http://schemas.microsoft.com/office/drawing/2014/main" id="{1406C814-93E4-4235-B59E-4FB24BE21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720725"/>
            <a:ext cx="3240088" cy="5416550"/>
          </a:xfrm>
          <a:prstGeom prst="rect">
            <a:avLst/>
          </a:prstGeom>
          <a:noFill/>
          <a:ln w="5715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D37F449E-D1EF-48E6-BCF8-EE435107D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300" y="908050"/>
            <a:ext cx="2592388" cy="8239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ES" altLang="es-ES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Mateo</a:t>
            </a:r>
          </a:p>
        </p:txBody>
      </p:sp>
    </p:spTree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6B3F9DBB-ACB1-488C-8237-C3D775F45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74372"/>
            <a:ext cx="4069605" cy="570925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sz="30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Figura Simbólica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Es el rostro humano.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Comienza su Evangelio con la genealogía de Jesús. (Mt 1,1).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s-ES" altLang="es-ES" sz="20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s-ES" altLang="es-ES" sz="20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s-ES" altLang="es-ES" sz="20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sz="30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Su estilo literario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El de un catequista, explica el mensaje ordenando sus elementos para que se lo comprenda mejor.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s-ES" altLang="es-ES" sz="2000" dirty="0">
              <a:latin typeface="Tahoma" panose="020B0604030504040204" pitchFamily="34" charset="0"/>
            </a:endParaRPr>
          </a:p>
        </p:txBody>
      </p:sp>
      <p:pic>
        <p:nvPicPr>
          <p:cNvPr id="15363" name="Imagen 3">
            <a:extLst>
              <a:ext uri="{FF2B5EF4-FFF2-40B4-BE49-F238E27FC236}">
                <a16:creationId xmlns:a16="http://schemas.microsoft.com/office/drawing/2014/main" id="{8EA82AA5-05C1-4B3F-B857-9FC1A442F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312738"/>
            <a:ext cx="2701925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Imagen 6">
            <a:extLst>
              <a:ext uri="{FF2B5EF4-FFF2-40B4-BE49-F238E27FC236}">
                <a16:creationId xmlns:a16="http://schemas.microsoft.com/office/drawing/2014/main" id="{3323F0C5-02A6-45F9-86CD-9F69A39FB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789363"/>
            <a:ext cx="2701925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4AB0DA46-3136-40F1-8548-F4BA4E7BE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497428"/>
            <a:ext cx="4069605" cy="632480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sz="30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Mensaje Central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Es el Reino.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Se preocupa por demostrar que Jesús es el Mesías descendiente de Abraham y David.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En Jesús se cumplen las Escrituras y se inaugura el reinado de Dios.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s-ES" altLang="es-ES" sz="20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sz="30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Temas queridos por el evangelista: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Los sermones.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Las parábolas.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Las misiones.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La comunidad.</a:t>
            </a:r>
          </a:p>
        </p:txBody>
      </p:sp>
      <p:pic>
        <p:nvPicPr>
          <p:cNvPr id="16387" name="Imagen 2">
            <a:extLst>
              <a:ext uri="{FF2B5EF4-FFF2-40B4-BE49-F238E27FC236}">
                <a16:creationId xmlns:a16="http://schemas.microsoft.com/office/drawing/2014/main" id="{F0B7D919-8A63-4EB6-ABB2-D36FC1AFD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96888"/>
            <a:ext cx="3889375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C4DD6F7C-8BD8-40F7-87DD-E54049A03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407" y="358927"/>
            <a:ext cx="4069605" cy="614014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sz="35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¿Quién es...?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200" b="1" dirty="0" err="1">
                <a:solidFill>
                  <a:srgbClr val="002060"/>
                </a:solidFill>
                <a:latin typeface="Tahoma" panose="020B0604030504040204" pitchFamily="34" charset="0"/>
              </a:rPr>
              <a:t>Nº</a:t>
            </a:r>
            <a:r>
              <a:rPr lang="es-ES" altLang="es-ES" sz="2200" b="1" dirty="0">
                <a:solidFill>
                  <a:srgbClr val="002060"/>
                </a:solidFill>
                <a:latin typeface="Tahoma" panose="020B0604030504040204" pitchFamily="34" charset="0"/>
              </a:rPr>
              <a:t> de capítulos: </a:t>
            </a:r>
            <a:r>
              <a:rPr lang="es-ES" altLang="es-ES" sz="2200" dirty="0">
                <a:latin typeface="Tahoma" panose="020B0604030504040204" pitchFamily="34" charset="0"/>
              </a:rPr>
              <a:t>24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200" b="1" dirty="0">
                <a:solidFill>
                  <a:srgbClr val="002060"/>
                </a:solidFill>
                <a:latin typeface="Tahoma" panose="020B0604030504040204" pitchFamily="34" charset="0"/>
              </a:rPr>
              <a:t>Autor:  </a:t>
            </a:r>
            <a:r>
              <a:rPr lang="es-ES" altLang="es-ES" sz="1900" dirty="0">
                <a:latin typeface="Tahoma" panose="020B0604030504040204" pitchFamily="34" charset="0"/>
              </a:rPr>
              <a:t>Col 4,14 Lucas: 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Fue compañero de Pablo.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Médico.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Escribe los Hechos de los Apóstoles.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Se convirtió del paganismo griego al cristianismo.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200" b="1" dirty="0">
                <a:solidFill>
                  <a:srgbClr val="002060"/>
                </a:solidFill>
                <a:latin typeface="Tahoma" panose="020B0604030504040204" pitchFamily="34" charset="0"/>
              </a:rPr>
              <a:t>Lugar: </a:t>
            </a:r>
            <a:r>
              <a:rPr lang="es-ES" altLang="es-ES" sz="2200" dirty="0">
                <a:latin typeface="Tahoma" panose="020B0604030504040204" pitchFamily="34" charset="0"/>
              </a:rPr>
              <a:t>Asia Menor, Éfeso. 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200" b="1" dirty="0">
                <a:solidFill>
                  <a:srgbClr val="002060"/>
                </a:solidFill>
                <a:latin typeface="Tahoma" panose="020B0604030504040204" pitchFamily="34" charset="0"/>
              </a:rPr>
              <a:t>Años: </a:t>
            </a:r>
            <a:r>
              <a:rPr lang="es-ES" altLang="es-ES" sz="2200" dirty="0">
                <a:latin typeface="Tahoma" panose="020B0604030504040204" pitchFamily="34" charset="0"/>
              </a:rPr>
              <a:t>Entre el 80 y 90 d.C.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200" b="1" dirty="0">
                <a:solidFill>
                  <a:srgbClr val="002060"/>
                </a:solidFill>
                <a:latin typeface="Tahoma" panose="020B0604030504040204" pitchFamily="34" charset="0"/>
              </a:rPr>
              <a:t>Imagen de Jesús: </a:t>
            </a:r>
            <a:r>
              <a:rPr lang="es-ES" altLang="es-ES" sz="2200" dirty="0">
                <a:latin typeface="Tahoma" panose="020B0604030504040204" pitchFamily="34" charset="0"/>
              </a:rPr>
              <a:t>Nuevo Profeta (Elías).</a:t>
            </a:r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3A2956A2-ACAA-4CCB-8133-CC91D5359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879475"/>
            <a:ext cx="3613150" cy="5099050"/>
          </a:xfrm>
          <a:prstGeom prst="rect">
            <a:avLst/>
          </a:prstGeom>
          <a:noFill/>
          <a:ln w="5715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3437EC16-BA97-429C-8960-DB53B0D84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1125538"/>
            <a:ext cx="2592387" cy="8239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ES" altLang="es-ES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Lucas</a:t>
            </a:r>
          </a:p>
        </p:txBody>
      </p:sp>
    </p:spTree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75D2B421-111F-4803-A473-0A963900F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20" y="332655"/>
            <a:ext cx="4069605" cy="632480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sz="30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Figura Simbólica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Es el toro.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El Evangelio comienza en el templo donde se sacrifican los toros. (Lc 1,8).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s-ES" altLang="es-ES" sz="20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s-ES" altLang="es-ES" sz="20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sz="30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Su estilo literario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Es un médico que se preocupa por la salud, la salvación, tanto de los cuerpos como de las almas.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Es un historiador que ordena los hechos.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Está preocupado por la justicia e igualdad.</a:t>
            </a:r>
          </a:p>
        </p:txBody>
      </p:sp>
      <p:pic>
        <p:nvPicPr>
          <p:cNvPr id="18435" name="Imagen 3">
            <a:extLst>
              <a:ext uri="{FF2B5EF4-FFF2-40B4-BE49-F238E27FC236}">
                <a16:creationId xmlns:a16="http://schemas.microsoft.com/office/drawing/2014/main" id="{B75DB227-5EF1-4113-A122-8DF98CFC7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333375"/>
            <a:ext cx="2930525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Imagen 6">
            <a:extLst>
              <a:ext uri="{FF2B5EF4-FFF2-40B4-BE49-F238E27FC236}">
                <a16:creationId xmlns:a16="http://schemas.microsoft.com/office/drawing/2014/main" id="{09057F92-58F9-48C6-A73C-30E790827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3767138"/>
            <a:ext cx="30241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71FB7145-5F27-4FC3-962F-636F0A2CB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395" y="394684"/>
            <a:ext cx="4069605" cy="647869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sz="30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Mensaje Central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La libertad y la salvación.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s-ES" altLang="es-ES" sz="20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Se preocupa por demostrar que Jesús como profeta, viene a realizar la justicia y la liberación total.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10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sz="30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Temas queridos por el evangelista: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Las mujeres.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Los pobres.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Los pecadores.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Los enfermos.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Dios misericordioso.</a:t>
            </a:r>
          </a:p>
        </p:txBody>
      </p:sp>
      <p:pic>
        <p:nvPicPr>
          <p:cNvPr id="19459" name="Imagen 2">
            <a:extLst>
              <a:ext uri="{FF2B5EF4-FFF2-40B4-BE49-F238E27FC236}">
                <a16:creationId xmlns:a16="http://schemas.microsoft.com/office/drawing/2014/main" id="{210B4432-1BD8-4164-A9EF-91429356A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96975"/>
            <a:ext cx="386873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BB94183A-C43A-4CA2-AFC9-AEB95C900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41" y="566677"/>
            <a:ext cx="4176463" cy="572464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sz="35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¿Quién es...?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200" b="1" dirty="0" err="1">
                <a:solidFill>
                  <a:srgbClr val="002060"/>
                </a:solidFill>
                <a:latin typeface="Tahoma" panose="020B0604030504040204" pitchFamily="34" charset="0"/>
              </a:rPr>
              <a:t>Nº</a:t>
            </a:r>
            <a:r>
              <a:rPr lang="es-ES" altLang="es-ES" sz="2200" b="1" dirty="0">
                <a:solidFill>
                  <a:srgbClr val="002060"/>
                </a:solidFill>
                <a:latin typeface="Tahoma" panose="020B0604030504040204" pitchFamily="34" charset="0"/>
              </a:rPr>
              <a:t> de capítulos: </a:t>
            </a:r>
            <a:r>
              <a:rPr lang="es-ES" altLang="es-ES" sz="2200" dirty="0">
                <a:latin typeface="Tahoma" panose="020B0604030504040204" pitchFamily="34" charset="0"/>
              </a:rPr>
              <a:t>21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200" b="1" dirty="0">
                <a:solidFill>
                  <a:srgbClr val="002060"/>
                </a:solidFill>
                <a:latin typeface="Tahoma" panose="020B0604030504040204" pitchFamily="34" charset="0"/>
              </a:rPr>
              <a:t>Autor:  </a:t>
            </a:r>
            <a:r>
              <a:rPr lang="es-ES" altLang="es-ES" sz="2300" dirty="0">
                <a:latin typeface="Tahoma" panose="020B0604030504040204" pitchFamily="34" charset="0"/>
              </a:rPr>
              <a:t>Jn 13,23 Juan: 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Apóstol Juan, hijo de Zebedeo.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Discípulo a quien Jesús más amaba.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Escuela </a:t>
            </a:r>
            <a:r>
              <a:rPr lang="es-ES" altLang="es-ES" sz="1900" dirty="0" err="1">
                <a:latin typeface="Tahoma" panose="020B0604030504040204" pitchFamily="34" charset="0"/>
              </a:rPr>
              <a:t>joánica</a:t>
            </a:r>
            <a:r>
              <a:rPr lang="es-ES" altLang="es-ES" sz="1900" dirty="0">
                <a:latin typeface="Tahoma" panose="020B0604030504040204" pitchFamily="34" charset="0"/>
              </a:rPr>
              <a:t>, formada por sus discípulos.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200" b="1" dirty="0">
                <a:solidFill>
                  <a:srgbClr val="002060"/>
                </a:solidFill>
                <a:latin typeface="Tahoma" panose="020B0604030504040204" pitchFamily="34" charset="0"/>
              </a:rPr>
              <a:t>Lugar: </a:t>
            </a:r>
            <a:r>
              <a:rPr lang="es-ES" altLang="es-ES" sz="2200" dirty="0">
                <a:latin typeface="Tahoma" panose="020B0604030504040204" pitchFamily="34" charset="0"/>
              </a:rPr>
              <a:t>Palestina o Siria. 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200" b="1" dirty="0">
                <a:solidFill>
                  <a:srgbClr val="002060"/>
                </a:solidFill>
                <a:latin typeface="Tahoma" panose="020B0604030504040204" pitchFamily="34" charset="0"/>
              </a:rPr>
              <a:t>Años: </a:t>
            </a:r>
            <a:r>
              <a:rPr lang="es-ES" altLang="es-ES" sz="2200" dirty="0">
                <a:latin typeface="Tahoma" panose="020B0604030504040204" pitchFamily="34" charset="0"/>
              </a:rPr>
              <a:t>Entre el 90 y 100 d.C.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200" b="1" dirty="0">
                <a:solidFill>
                  <a:srgbClr val="002060"/>
                </a:solidFill>
                <a:latin typeface="Tahoma" panose="020B0604030504040204" pitchFamily="34" charset="0"/>
              </a:rPr>
              <a:t>Imagen de Jesús: </a:t>
            </a:r>
            <a:r>
              <a:rPr lang="es-ES" altLang="es-ES" sz="2200" dirty="0">
                <a:latin typeface="Tahoma" panose="020B0604030504040204" pitchFamily="34" charset="0"/>
              </a:rPr>
              <a:t>Logos; la Palabra; el Verbo.</a:t>
            </a:r>
          </a:p>
        </p:txBody>
      </p:sp>
      <p:pic>
        <p:nvPicPr>
          <p:cNvPr id="20483" name="Picture 4">
            <a:extLst>
              <a:ext uri="{FF2B5EF4-FFF2-40B4-BE49-F238E27FC236}">
                <a16:creationId xmlns:a16="http://schemas.microsoft.com/office/drawing/2014/main" id="{E963A377-7469-4E78-858D-3B535A5DF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020763"/>
            <a:ext cx="3513137" cy="4816475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C6F56350-244E-4ABB-A1DD-04741CF25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1196975"/>
            <a:ext cx="1728787" cy="8239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ES" altLang="es-ES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Juan</a:t>
            </a:r>
          </a:p>
        </p:txBody>
      </p:sp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2FBDBB2E-EB2E-4E67-BF48-21F96E053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76200"/>
            <a:ext cx="61404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ES" sz="7200" b="1">
                <a:solidFill>
                  <a:schemeClr val="tx2"/>
                </a:solidFill>
                <a:latin typeface="Viner Hand ITC" panose="03070502030502020203" pitchFamily="66" charset="0"/>
              </a:rPr>
              <a:t>Presentación</a:t>
            </a:r>
            <a:endParaRPr lang="es-ES" altLang="es-ES" sz="7200" b="1">
              <a:solidFill>
                <a:schemeClr val="tx2"/>
              </a:solidFill>
              <a:latin typeface="Viner Hand ITC" panose="03070502030502020203" pitchFamily="66" charset="0"/>
            </a:endParaRP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6C2286D5-0750-4106-8876-F48D8AF14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84" y="1584325"/>
            <a:ext cx="4176266" cy="470898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FD2E29"/>
              </a:buClr>
              <a:defRPr/>
            </a:pPr>
            <a:r>
              <a:rPr lang="es-ES" altLang="es-E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Los evangelios sirven para saber ¿Quién era Jesús, qué hizo, qué dijo, cómo fue su vida?.</a:t>
            </a:r>
          </a:p>
          <a:p>
            <a:pPr marL="342900" indent="-342900" eaLnBrk="1" hangingPunct="1">
              <a:spcBef>
                <a:spcPct val="50000"/>
              </a:spcBef>
              <a:buClr>
                <a:srgbClr val="FD2E29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La evolución de la palabra                                              Evangelio.</a:t>
            </a:r>
          </a:p>
          <a:p>
            <a:pPr marL="342900" indent="-342900" eaLnBrk="1" hangingPunct="1">
              <a:spcBef>
                <a:spcPct val="50000"/>
              </a:spcBef>
              <a:buClr>
                <a:srgbClr val="FD2E29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Las etapas de su redacción.</a:t>
            </a:r>
          </a:p>
          <a:p>
            <a:pPr marL="342900" indent="-342900" eaLnBrk="1" hangingPunct="1">
              <a:spcBef>
                <a:spcPct val="50000"/>
              </a:spcBef>
              <a:buClr>
                <a:srgbClr val="FD2E29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Estudiaremos a cada evangelista y sus mensajes.</a:t>
            </a:r>
          </a:p>
        </p:txBody>
      </p:sp>
      <p:pic>
        <p:nvPicPr>
          <p:cNvPr id="3076" name="Imagen 2">
            <a:extLst>
              <a:ext uri="{FF2B5EF4-FFF2-40B4-BE49-F238E27FC236}">
                <a16:creationId xmlns:a16="http://schemas.microsoft.com/office/drawing/2014/main" id="{B4A93244-28F7-4160-AF2F-C6225775E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34401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B2DFB89F-A364-4B75-8BB8-0981BEBB8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74372"/>
            <a:ext cx="4069605" cy="578619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sz="30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Figura Simbólica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Es el águila.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Comienza su Evangelio remontándose a los orígenes: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“En el principio era el verbo……” (Jn 1,1).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s-ES" altLang="es-ES" sz="20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s-ES" sz="1000" b="1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/>
                </a:outerShdw>
              </a:effectLst>
              <a:latin typeface="Tempus Sans ITC" panose="04020404030D070202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sz="30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Su estilo literario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Es un teólogo, que reflexiona sobre el acontecimiento de Jesús y procura reflexionar en su significado.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s-ES" altLang="es-ES" sz="2000" dirty="0">
              <a:latin typeface="Tahoma" panose="020B0604030504040204" pitchFamily="34" charset="0"/>
            </a:endParaRPr>
          </a:p>
        </p:txBody>
      </p:sp>
      <p:pic>
        <p:nvPicPr>
          <p:cNvPr id="21507" name="Imagen 2">
            <a:extLst>
              <a:ext uri="{FF2B5EF4-FFF2-40B4-BE49-F238E27FC236}">
                <a16:creationId xmlns:a16="http://schemas.microsoft.com/office/drawing/2014/main" id="{2CA26CC5-BFAA-43BE-B46B-E2E69ADDE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347663"/>
            <a:ext cx="3109912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Imagen 2">
            <a:extLst>
              <a:ext uri="{FF2B5EF4-FFF2-40B4-BE49-F238E27FC236}">
                <a16:creationId xmlns:a16="http://schemas.microsoft.com/office/drawing/2014/main" id="{4329FC3D-4D13-4EF2-9D3E-7AAFABFD1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4076700"/>
            <a:ext cx="3109912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6E9027B7-6AA5-462A-9328-C98D1EE57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574372"/>
            <a:ext cx="4069605" cy="632480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sz="30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Mensaje Central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Es la Vida.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Se preocupa por mostrarnos a  Jesús como la señal que el Padre nos da para que la vida eterna.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Jesús es el centro de todo el comportamiento moral y ético.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sz="30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Temas queridos por el evangelista: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Yo soy.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Los signos (7).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Las fiestas.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Discursos de revelación.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s-ES" altLang="es-ES" sz="2000" dirty="0">
              <a:latin typeface="Tahoma" panose="020B0604030504040204" pitchFamily="34" charset="0"/>
            </a:endParaRPr>
          </a:p>
        </p:txBody>
      </p:sp>
      <p:pic>
        <p:nvPicPr>
          <p:cNvPr id="22531" name="Imagen 2">
            <a:extLst>
              <a:ext uri="{FF2B5EF4-FFF2-40B4-BE49-F238E27FC236}">
                <a16:creationId xmlns:a16="http://schemas.microsoft.com/office/drawing/2014/main" id="{0004E5BE-DA8B-4342-87C2-E6D5D9C80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96975"/>
            <a:ext cx="370522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9A355E7A-F40B-4A7E-8390-97C336AF8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52400"/>
            <a:ext cx="396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ES" sz="6000" b="1">
                <a:solidFill>
                  <a:schemeClr val="tx2"/>
                </a:solidFill>
                <a:latin typeface="Viner Hand ITC" panose="03070502030502020203" pitchFamily="66" charset="0"/>
              </a:rPr>
              <a:t>Tema 3</a:t>
            </a:r>
            <a:endParaRPr lang="es-ES" altLang="es-ES" sz="6000" b="1">
              <a:solidFill>
                <a:schemeClr val="tx2"/>
              </a:solidFill>
              <a:latin typeface="Viner Hand ITC" panose="03070502030502020203" pitchFamily="66" charset="0"/>
            </a:endParaRPr>
          </a:p>
        </p:txBody>
      </p:sp>
      <p:sp>
        <p:nvSpPr>
          <p:cNvPr id="29701" name="WordArt 5">
            <a:extLst>
              <a:ext uri="{FF2B5EF4-FFF2-40B4-BE49-F238E27FC236}">
                <a16:creationId xmlns:a16="http://schemas.microsoft.com/office/drawing/2014/main" id="{882CA399-F372-4D2E-AE4E-2F8F37E9DD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640" y="827662"/>
            <a:ext cx="6769373" cy="914401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s-ES" sz="5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empus Sans ITC" panose="04020404030D07020202" pitchFamily="82" charset="0"/>
              </a:rPr>
              <a:t>El Evangelio de Marcos</a:t>
            </a:r>
          </a:p>
        </p:txBody>
      </p:sp>
      <p:pic>
        <p:nvPicPr>
          <p:cNvPr id="23556" name="Imagen 2">
            <a:extLst>
              <a:ext uri="{FF2B5EF4-FFF2-40B4-BE49-F238E27FC236}">
                <a16:creationId xmlns:a16="http://schemas.microsoft.com/office/drawing/2014/main" id="{965D6C4C-E3C3-4B63-8949-D4D20CA36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1741488"/>
            <a:ext cx="3798888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3">
            <a:extLst>
              <a:ext uri="{FF2B5EF4-FFF2-40B4-BE49-F238E27FC236}">
                <a16:creationId xmlns:a16="http://schemas.microsoft.com/office/drawing/2014/main" id="{D9B1A37D-903F-4718-9325-44E3D49E3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8" y="1741488"/>
            <a:ext cx="5257800" cy="506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900">
                <a:latin typeface="Tahoma" panose="020B0604030504040204" pitchFamily="34" charset="0"/>
              </a:rPr>
              <a:t>Vamos a realizar un viaje: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900" b="1">
                <a:latin typeface="Tahoma" panose="020B0604030504040204" pitchFamily="34" charset="0"/>
              </a:rPr>
              <a:t>Preparación: (Mc 1,1-45)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900">
                <a:latin typeface="Tahoma" panose="020B0604030504040204" pitchFamily="34" charset="0"/>
              </a:rPr>
              <a:t>Se presenta a Jesús como el Hijo de Dios.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900" b="1">
                <a:latin typeface="Tahoma" panose="020B0604030504040204" pitchFamily="34" charset="0"/>
              </a:rPr>
              <a:t>Primera etapa (Mc 1-8)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900">
                <a:latin typeface="Tahoma" panose="020B0604030504040204" pitchFamily="34" charset="0"/>
              </a:rPr>
              <a:t>Jesús forma una comunidad.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900" b="1">
                <a:latin typeface="Tahoma" panose="020B0604030504040204" pitchFamily="34" charset="0"/>
              </a:rPr>
              <a:t>Segunda etapa (Mc 9-10)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900">
                <a:latin typeface="Tahoma" panose="020B0604030504040204" pitchFamily="34" charset="0"/>
              </a:rPr>
              <a:t>Jesús es un Mesías servidor, débil y humilde.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900" b="1">
                <a:latin typeface="Tahoma" panose="020B0604030504040204" pitchFamily="34" charset="0"/>
              </a:rPr>
              <a:t>Tercera etapa (Mc 11-13)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900">
                <a:latin typeface="Tahoma" panose="020B0604030504040204" pitchFamily="34" charset="0"/>
              </a:rPr>
              <a:t>Jesús se enfrenta al Templo.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900" b="1">
                <a:latin typeface="Tahoma" panose="020B0604030504040204" pitchFamily="34" charset="0"/>
              </a:rPr>
              <a:t>Cuarta etapa (Mc 14-16)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900">
                <a:latin typeface="Tahoma" panose="020B0604030504040204" pitchFamily="34" charset="0"/>
              </a:rPr>
              <a:t>Jesús se revela en la cruz como el Hijo de Dios.</a:t>
            </a:r>
          </a:p>
        </p:txBody>
      </p:sp>
    </p:spTree>
  </p:cSld>
  <p:clrMapOvr>
    <a:masterClrMapping/>
  </p:clrMapOvr>
  <p:transition spd="slow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WordArt 3">
            <a:extLst>
              <a:ext uri="{FF2B5EF4-FFF2-40B4-BE49-F238E27FC236}">
                <a16:creationId xmlns:a16="http://schemas.microsoft.com/office/drawing/2014/main" id="{4C193F2A-F0BC-4AD7-A4B0-07AB2D403C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616" y="264318"/>
            <a:ext cx="7194376" cy="1021557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s-ES" sz="3500" b="1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empus Sans ITC" panose="04020404030D07020202" pitchFamily="82" charset="0"/>
              </a:rPr>
              <a:t>JESÚS ES HIJO DE DIOS </a:t>
            </a:r>
          </a:p>
          <a:p>
            <a:pPr algn="ctr">
              <a:defRPr/>
            </a:pPr>
            <a:r>
              <a:rPr lang="es-ES" altLang="es-ES" sz="2500" b="1" dirty="0">
                <a:latin typeface="Tempus Sans ITC" panose="04020404030D07020202" pitchFamily="82" charset="0"/>
              </a:rPr>
              <a:t>(Mc 1, 9 -11)</a:t>
            </a:r>
          </a:p>
          <a:p>
            <a:pPr algn="ctr">
              <a:defRPr/>
            </a:pPr>
            <a:endParaRPr lang="es-ES" sz="3500" b="1" kern="10" dirty="0"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29699" name="Text Box 4">
            <a:extLst>
              <a:ext uri="{FF2B5EF4-FFF2-40B4-BE49-F238E27FC236}">
                <a16:creationId xmlns:a16="http://schemas.microsoft.com/office/drawing/2014/main" id="{716A23DB-06CE-4F10-91CD-C6B230EAC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85875"/>
            <a:ext cx="5472113" cy="55022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1900" b="1" dirty="0">
                <a:latin typeface="Tahoma" panose="020B0604030504040204" pitchFamily="34" charset="0"/>
              </a:rPr>
              <a:t>¿Quién es este? 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Los fariseos y los sacerdotes, deciden matarlo. 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Los discípulos lo confunden con un Mesías poderoso.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En el camino sus discípulos y la gente descubren quién es Jesús.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1900" b="1" dirty="0">
                <a:latin typeface="Tahoma" panose="020B0604030504040204" pitchFamily="34" charset="0"/>
              </a:rPr>
              <a:t>El Bautismo de Jesús 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Cumplimiento de las profecías de Isaías.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    (</a:t>
            </a:r>
            <a:r>
              <a:rPr lang="es-ES" altLang="es-ES" sz="1900" dirty="0" err="1">
                <a:latin typeface="Tahoma" panose="020B0604030504040204" pitchFamily="34" charset="0"/>
              </a:rPr>
              <a:t>Is</a:t>
            </a:r>
            <a:r>
              <a:rPr lang="es-ES" altLang="es-ES" sz="1900" dirty="0">
                <a:latin typeface="Tahoma" panose="020B0604030504040204" pitchFamily="34" charset="0"/>
              </a:rPr>
              <a:t> 63, 19; 42, 1)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El cielo se rasga, Dios baja y escuchan su voz.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Jesús es el elegido por Dios (Mesías).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Jesús es la nueva Alianza y se pone al servicio de Dios y de su pueblo sufriente.</a:t>
            </a:r>
          </a:p>
        </p:txBody>
      </p:sp>
      <p:pic>
        <p:nvPicPr>
          <p:cNvPr id="24580" name="Imagen 2">
            <a:extLst>
              <a:ext uri="{FF2B5EF4-FFF2-40B4-BE49-F238E27FC236}">
                <a16:creationId xmlns:a16="http://schemas.microsoft.com/office/drawing/2014/main" id="{554FFFCA-52F2-45F4-96DD-AFA00ACC6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557338"/>
            <a:ext cx="29400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>
            <a:extLst>
              <a:ext uri="{FF2B5EF4-FFF2-40B4-BE49-F238E27FC236}">
                <a16:creationId xmlns:a16="http://schemas.microsoft.com/office/drawing/2014/main" id="{FE4E13D1-5AE3-4FAF-85D7-5FA1F3556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268413"/>
            <a:ext cx="5203825" cy="542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85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Jesús realiza un viaje de Galilea a Jerusalén.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Sus palabras y sus obras no comprendidas.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La gente lo ve como un Mesías curandero, poderoso, sabio.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Sus discípulos no aceptan un Mesías débil, servidor de los que sufren.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Jesús invita a:</a:t>
            </a:r>
          </a:p>
          <a:p>
            <a:pPr lvl="2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s-ES" altLang="es-ES" sz="1800">
                <a:latin typeface="Tahoma" panose="020B0604030504040204" pitchFamily="34" charset="0"/>
              </a:rPr>
              <a:t>Negarse a sí mismo, tomar la cruz y seguirlo.</a:t>
            </a:r>
          </a:p>
          <a:p>
            <a:pPr lvl="2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s-ES" altLang="es-ES" sz="1800">
                <a:latin typeface="Tahoma" panose="020B0604030504040204" pitchFamily="34" charset="0"/>
              </a:rPr>
              <a:t>Asumir las consecuencias de una vida fiel a Dios.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Al final del camino cuando Jesús se entrega en la cruz es reconocido como el Hijo de Dios.</a:t>
            </a:r>
          </a:p>
        </p:txBody>
      </p:sp>
      <p:pic>
        <p:nvPicPr>
          <p:cNvPr id="25603" name="Imagen 2">
            <a:extLst>
              <a:ext uri="{FF2B5EF4-FFF2-40B4-BE49-F238E27FC236}">
                <a16:creationId xmlns:a16="http://schemas.microsoft.com/office/drawing/2014/main" id="{B2A1E49F-C525-4708-88C4-1D4CF097D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68413"/>
            <a:ext cx="2881313" cy="424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>
            <a:extLst>
              <a:ext uri="{FF2B5EF4-FFF2-40B4-BE49-F238E27FC236}">
                <a16:creationId xmlns:a16="http://schemas.microsoft.com/office/drawing/2014/main" id="{5610BB9B-AB74-443B-8AD7-93040BD03A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536" y="248541"/>
            <a:ext cx="8049364" cy="868685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s-ES" sz="3000" b="1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empus Sans ITC" panose="04020404030D07020202" pitchFamily="82" charset="0"/>
              </a:rPr>
              <a:t>CARGAR LA CRUZ Y SEGUIR A JESÚS </a:t>
            </a:r>
          </a:p>
          <a:p>
            <a:pPr algn="ctr">
              <a:defRPr/>
            </a:pPr>
            <a:r>
              <a:rPr lang="es-ES" altLang="es-ES" sz="2300" b="1" dirty="0">
                <a:latin typeface="Tempus Sans ITC" panose="04020404030D07020202" pitchFamily="82" charset="0"/>
              </a:rPr>
              <a:t>(Mc 8, 27 - 35)</a:t>
            </a:r>
          </a:p>
          <a:p>
            <a:pPr algn="ctr">
              <a:defRPr/>
            </a:pPr>
            <a:endParaRPr lang="es-ES" sz="3500" b="1" kern="10" dirty="0"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>
            <a:extLst>
              <a:ext uri="{FF2B5EF4-FFF2-40B4-BE49-F238E27FC236}">
                <a16:creationId xmlns:a16="http://schemas.microsoft.com/office/drawing/2014/main" id="{04ACA951-193C-479C-824E-8E7574116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75" y="1477963"/>
            <a:ext cx="424815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585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Jesús llega a Jerusalén, es recibido como un Mesías manso y siervo.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En el patio del Templo había todo lo necesario para los sacrificios.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Se enfrenta al sistema de muerte, sufrimiento y explotación que existe en nombre de Dios.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Jesús exige para el culto: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s-ES" altLang="es-ES" sz="1800">
                <a:latin typeface="Tahoma" panose="020B0604030504040204" pitchFamily="34" charset="0"/>
              </a:rPr>
              <a:t>Amor fiel a Dios misericordia.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s-ES" altLang="es-ES" sz="1800">
                <a:latin typeface="Tahoma" panose="020B0604030504040204" pitchFamily="34" charset="0"/>
              </a:rPr>
              <a:t>El ofrecimiento de sí mismo.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s-ES" altLang="es-ES" sz="1800">
                <a:latin typeface="Tahoma" panose="020B0604030504040204" pitchFamily="34" charset="0"/>
              </a:rPr>
              <a:t>Compromiso con la comunidad.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Sus enemigos deciden matarlo.</a:t>
            </a:r>
          </a:p>
        </p:txBody>
      </p:sp>
      <p:pic>
        <p:nvPicPr>
          <p:cNvPr id="26627" name="Imagen 2">
            <a:extLst>
              <a:ext uri="{FF2B5EF4-FFF2-40B4-BE49-F238E27FC236}">
                <a16:creationId xmlns:a16="http://schemas.microsoft.com/office/drawing/2014/main" id="{5D8ED7EA-848D-4E13-B74B-B1BCC7D12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36734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3">
            <a:extLst>
              <a:ext uri="{FF2B5EF4-FFF2-40B4-BE49-F238E27FC236}">
                <a16:creationId xmlns:a16="http://schemas.microsoft.com/office/drawing/2014/main" id="{52202C92-40A2-4F36-8675-C06DE27D9C2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536" y="248541"/>
            <a:ext cx="8049364" cy="868685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s-ES" sz="3000" b="1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empus Sans ITC" panose="04020404030D07020202" pitchFamily="82" charset="0"/>
              </a:rPr>
              <a:t>EL TEMPLO ES CASA DE ORACIÓN </a:t>
            </a:r>
          </a:p>
          <a:p>
            <a:pPr algn="ctr">
              <a:defRPr/>
            </a:pPr>
            <a:r>
              <a:rPr lang="es-ES" altLang="es-ES" sz="2300" b="1" dirty="0">
                <a:latin typeface="Tempus Sans ITC" panose="04020404030D07020202" pitchFamily="82" charset="0"/>
              </a:rPr>
              <a:t>(Mc 11, 15 - 19)</a:t>
            </a:r>
          </a:p>
          <a:p>
            <a:pPr algn="ctr">
              <a:defRPr/>
            </a:pPr>
            <a:endParaRPr lang="es-ES" sz="3500" b="1" kern="10" dirty="0"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>
            <a:extLst>
              <a:ext uri="{FF2B5EF4-FFF2-40B4-BE49-F238E27FC236}">
                <a16:creationId xmlns:a16="http://schemas.microsoft.com/office/drawing/2014/main" id="{54839B77-2138-45C2-BF91-9C3174A45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844675"/>
            <a:ext cx="3744912" cy="462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El sepulcro de Jesús no es un lugar de encuentro con Él.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Las mujeres son las primeras en recibir el anuncio de la resurrección y en ser anunciadoras del Resucitado.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Ir a Galilea es retomar el proyecto y predicar la Buena Nueva de Dios.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Dios afirma que la vida de Jesús tiene sentido, que su Reino, el amor, el servicio y su enseñanza son una nueva forma de vivir.</a:t>
            </a:r>
          </a:p>
        </p:txBody>
      </p:sp>
      <p:pic>
        <p:nvPicPr>
          <p:cNvPr id="27651" name="Imagen 2">
            <a:extLst>
              <a:ext uri="{FF2B5EF4-FFF2-40B4-BE49-F238E27FC236}">
                <a16:creationId xmlns:a16="http://schemas.microsoft.com/office/drawing/2014/main" id="{20FBDF20-713C-437E-B9B5-2941A04D9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44675"/>
            <a:ext cx="388778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>
            <a:extLst>
              <a:ext uri="{FF2B5EF4-FFF2-40B4-BE49-F238E27FC236}">
                <a16:creationId xmlns:a16="http://schemas.microsoft.com/office/drawing/2014/main" id="{512B40E4-8A9E-4944-A553-6078104CC8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616" y="260648"/>
            <a:ext cx="7053572" cy="1008111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s-ES" sz="3000" b="1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empus Sans ITC" panose="04020404030D07020202" pitchFamily="82" charset="0"/>
              </a:rPr>
              <a:t>JESÚS VIVE ENTRE NOSOTROS </a:t>
            </a:r>
          </a:p>
          <a:p>
            <a:pPr algn="ctr">
              <a:defRPr/>
            </a:pPr>
            <a:r>
              <a:rPr lang="es-ES" sz="3000" b="1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empus Sans ITC" panose="04020404030D07020202" pitchFamily="82" charset="0"/>
              </a:rPr>
              <a:t>(Mc 16, 1 – 8)</a:t>
            </a:r>
          </a:p>
        </p:txBody>
      </p:sp>
    </p:spTree>
  </p:cSld>
  <p:clrMapOvr>
    <a:masterClrMapping/>
  </p:clrMapOvr>
  <p:transition spd="slow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>
            <a:extLst>
              <a:ext uri="{FF2B5EF4-FFF2-40B4-BE49-F238E27FC236}">
                <a16:creationId xmlns:a16="http://schemas.microsoft.com/office/drawing/2014/main" id="{70971395-365D-47AF-8F6D-BBAD68A20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52400"/>
            <a:ext cx="396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ES" sz="6000" b="1">
                <a:solidFill>
                  <a:schemeClr val="tx2"/>
                </a:solidFill>
                <a:latin typeface="Viner Hand ITC" panose="03070502030502020203" pitchFamily="66" charset="0"/>
              </a:rPr>
              <a:t>Tema 4</a:t>
            </a:r>
            <a:endParaRPr lang="es-ES" altLang="es-ES" sz="6000" b="1">
              <a:solidFill>
                <a:schemeClr val="tx2"/>
              </a:solidFill>
              <a:latin typeface="Viner Hand ITC" panose="03070502030502020203" pitchFamily="66" charset="0"/>
            </a:endParaRPr>
          </a:p>
        </p:txBody>
      </p:sp>
      <p:sp>
        <p:nvSpPr>
          <p:cNvPr id="32773" name="WordArt 5">
            <a:extLst>
              <a:ext uri="{FF2B5EF4-FFF2-40B4-BE49-F238E27FC236}">
                <a16:creationId xmlns:a16="http://schemas.microsoft.com/office/drawing/2014/main" id="{A265E269-6766-4D0B-B524-265FAD44D4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75656" y="908051"/>
            <a:ext cx="6768232" cy="914400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s-ES" sz="5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empus Sans ITC" panose="04020404030D07020202" pitchFamily="82" charset="0"/>
              </a:rPr>
              <a:t>El Evangelio de Mateo</a:t>
            </a:r>
          </a:p>
        </p:txBody>
      </p:sp>
      <p:pic>
        <p:nvPicPr>
          <p:cNvPr id="28676" name="Imagen 2">
            <a:extLst>
              <a:ext uri="{FF2B5EF4-FFF2-40B4-BE49-F238E27FC236}">
                <a16:creationId xmlns:a16="http://schemas.microsoft.com/office/drawing/2014/main" id="{E8B13059-F239-4736-B3A4-2D2A5BD47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2205038"/>
            <a:ext cx="4679950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>
            <a:extLst>
              <a:ext uri="{FF2B5EF4-FFF2-40B4-BE49-F238E27FC236}">
                <a16:creationId xmlns:a16="http://schemas.microsoft.com/office/drawing/2014/main" id="{A0395602-097A-4CA9-B547-4B2BE041B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458788"/>
            <a:ext cx="5545138" cy="59404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Está estructurado en siete partes: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b="1" dirty="0">
                <a:latin typeface="Tahoma" panose="020B0604030504040204" pitchFamily="34" charset="0"/>
              </a:rPr>
              <a:t>Introducción (Mt 1 -2)</a:t>
            </a:r>
          </a:p>
          <a:p>
            <a:pPr lvl="1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Jesús es el cumplimiento de la Antigua Alianza.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b="1" dirty="0">
                <a:latin typeface="Tahoma" panose="020B0604030504040204" pitchFamily="34" charset="0"/>
              </a:rPr>
              <a:t>Primera parte (Mt 3-7)</a:t>
            </a:r>
          </a:p>
          <a:p>
            <a:pPr lvl="1" indent="0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Conocer los cimientos del Reino.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b="1" dirty="0">
                <a:latin typeface="Tahoma" panose="020B0604030504040204" pitchFamily="34" charset="0"/>
              </a:rPr>
              <a:t>Segunda parte (Mt 8-10)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          Formar, preparar y enviar  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          misioneros.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b="1" dirty="0">
                <a:latin typeface="Tahoma" panose="020B0604030504040204" pitchFamily="34" charset="0"/>
              </a:rPr>
              <a:t>Tercera parte (Mt 11-3)</a:t>
            </a:r>
          </a:p>
          <a:p>
            <a:pPr lvl="1" indent="0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Las parábolas del Reino de Dios.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b="1" dirty="0">
                <a:latin typeface="Tahoma" panose="020B0604030504040204" pitchFamily="34" charset="0"/>
              </a:rPr>
              <a:t>Cuarta parte (Mt 14-18)</a:t>
            </a:r>
          </a:p>
          <a:p>
            <a:pPr lvl="1" indent="0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La comunidad unida por la ley del amor.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b="1" dirty="0">
                <a:latin typeface="Tahoma" panose="020B0604030504040204" pitchFamily="34" charset="0"/>
              </a:rPr>
              <a:t>Quinta parte (Mt 19-25)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          Jesús enseña que el amor debe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          practicarse por medio de la       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          misericordia.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b="1" dirty="0">
                <a:latin typeface="Tahoma" panose="020B0604030504040204" pitchFamily="34" charset="0"/>
              </a:rPr>
              <a:t>Conclusión (Mt 26, 6 -28)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          El Reino se inaugura en la última cena.</a:t>
            </a:r>
          </a:p>
        </p:txBody>
      </p:sp>
      <p:pic>
        <p:nvPicPr>
          <p:cNvPr id="29699" name="Imagen 2">
            <a:extLst>
              <a:ext uri="{FF2B5EF4-FFF2-40B4-BE49-F238E27FC236}">
                <a16:creationId xmlns:a16="http://schemas.microsoft.com/office/drawing/2014/main" id="{D855A6D4-6BAC-4A3F-ADA6-020C1944A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773238"/>
            <a:ext cx="26670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>
            <a:extLst>
              <a:ext uri="{FF2B5EF4-FFF2-40B4-BE49-F238E27FC236}">
                <a16:creationId xmlns:a16="http://schemas.microsoft.com/office/drawing/2014/main" id="{684B29CF-89B7-4C76-BB98-5FAF67B7B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00213"/>
            <a:ext cx="4467225" cy="477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El sermón del monte es el más conocido y revela la Buena Noticia del Reino.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Es un programa de vida para entrar, trabajar y preservar en el Reino.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En tiempos de Jesús se creía que los enfermos, huérfanos, viudas, pobres, sufrían porque Dios los había castigado por no ser cumplidores fieles de la Ley.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Jesús declara benditos a los que se consideraba malditos.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Jesús pide el respeto a la vida que se practica por medio del amor.</a:t>
            </a:r>
            <a:endParaRPr lang="es-ES" altLang="es-ES" sz="2400">
              <a:latin typeface="Tahoma" panose="020B0604030504040204" pitchFamily="34" charset="0"/>
            </a:endParaRPr>
          </a:p>
        </p:txBody>
      </p:sp>
      <p:pic>
        <p:nvPicPr>
          <p:cNvPr id="30723" name="Imagen 2">
            <a:extLst>
              <a:ext uri="{FF2B5EF4-FFF2-40B4-BE49-F238E27FC236}">
                <a16:creationId xmlns:a16="http://schemas.microsoft.com/office/drawing/2014/main" id="{BD0837CE-057A-41F0-B2FD-6691E0E45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47850"/>
            <a:ext cx="33115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>
            <a:extLst>
              <a:ext uri="{FF2B5EF4-FFF2-40B4-BE49-F238E27FC236}">
                <a16:creationId xmlns:a16="http://schemas.microsoft.com/office/drawing/2014/main" id="{7E87C9B2-8325-4617-A6F4-22F99E8877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4812" y="260648"/>
            <a:ext cx="7194376" cy="1021557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s-ES" sz="3500" b="1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empus Sans ITC" panose="04020404030D07020202" pitchFamily="82" charset="0"/>
              </a:rPr>
              <a:t>LOS SERMONES DEL REINO </a:t>
            </a:r>
          </a:p>
          <a:p>
            <a:pPr algn="ctr">
              <a:defRPr/>
            </a:pPr>
            <a:r>
              <a:rPr lang="es-ES" sz="2500" b="1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empus Sans ITC" panose="04020404030D07020202" pitchFamily="82" charset="0"/>
              </a:rPr>
              <a:t>(Mt 5,1-12.21-43)</a:t>
            </a:r>
          </a:p>
          <a:p>
            <a:pPr algn="ctr">
              <a:defRPr/>
            </a:pPr>
            <a:endParaRPr lang="es-ES" sz="3500" b="1" kern="10" dirty="0"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B9C8C929-9B93-4DAB-87AA-E5A4524E4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52400"/>
            <a:ext cx="396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ES" sz="6000" b="1">
                <a:solidFill>
                  <a:schemeClr val="tx2"/>
                </a:solidFill>
                <a:latin typeface="Viner Hand ITC" panose="03070502030502020203" pitchFamily="66" charset="0"/>
              </a:rPr>
              <a:t>Tema 1</a:t>
            </a:r>
            <a:endParaRPr lang="es-ES" altLang="es-ES" sz="6000" b="1">
              <a:solidFill>
                <a:schemeClr val="tx2"/>
              </a:solidFill>
              <a:latin typeface="Viner Hand ITC" panose="03070502030502020203" pitchFamily="66" charset="0"/>
            </a:endParaRPr>
          </a:p>
        </p:txBody>
      </p:sp>
      <p:sp>
        <p:nvSpPr>
          <p:cNvPr id="10245" name="WordArt 5">
            <a:extLst>
              <a:ext uri="{FF2B5EF4-FFF2-40B4-BE49-F238E27FC236}">
                <a16:creationId xmlns:a16="http://schemas.microsoft.com/office/drawing/2014/main" id="{9043B30B-4D48-4129-8B5F-8FE1808CEE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7544" y="1066800"/>
            <a:ext cx="8208912" cy="710208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s-ES" sz="5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empus Sans ITC" panose="04020404030D07020202" pitchFamily="82" charset="0"/>
              </a:rPr>
              <a:t>La formación de los Evangelios</a:t>
            </a:r>
          </a:p>
        </p:txBody>
      </p:sp>
      <p:pic>
        <p:nvPicPr>
          <p:cNvPr id="4100" name="Imagen 2">
            <a:extLst>
              <a:ext uri="{FF2B5EF4-FFF2-40B4-BE49-F238E27FC236}">
                <a16:creationId xmlns:a16="http://schemas.microsoft.com/office/drawing/2014/main" id="{8ACB575D-6C6B-43D8-87A1-44D8CD280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05038"/>
            <a:ext cx="2822575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2C62E8D9-D55D-4E7D-A6E2-7CDE22DDB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371725"/>
            <a:ext cx="5494338" cy="39687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Griego  = </a:t>
            </a:r>
            <a:r>
              <a:rPr lang="es-ES" altLang="es-ES" sz="2000" dirty="0" err="1">
                <a:latin typeface="Tahoma" panose="020B0604030504040204" pitchFamily="34" charset="0"/>
              </a:rPr>
              <a:t>Evangelion</a:t>
            </a:r>
            <a:r>
              <a:rPr lang="es-ES" altLang="es-ES" sz="2000" dirty="0">
                <a:latin typeface="Tahoma" panose="020B0604030504040204" pitchFamily="34" charset="0"/>
              </a:rPr>
              <a:t> = </a:t>
            </a:r>
            <a:r>
              <a:rPr lang="es-ES" altLang="es-ES" sz="2000" b="1" u="sng" dirty="0">
                <a:latin typeface="Tahoma" panose="020B0604030504040204" pitchFamily="34" charset="0"/>
              </a:rPr>
              <a:t>Buena noticia.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Hebreo = </a:t>
            </a:r>
            <a:r>
              <a:rPr lang="es-ES" altLang="es-ES" sz="2000" dirty="0" err="1">
                <a:latin typeface="Tahoma" panose="020B0604030504040204" pitchFamily="34" charset="0"/>
              </a:rPr>
              <a:t>Besorá</a:t>
            </a:r>
            <a:r>
              <a:rPr lang="es-ES" altLang="es-ES" sz="2000" dirty="0">
                <a:latin typeface="Tahoma" panose="020B0604030504040204" pitchFamily="34" charset="0"/>
              </a:rPr>
              <a:t> = </a:t>
            </a:r>
            <a:r>
              <a:rPr lang="es-ES" altLang="es-ES" sz="2000" b="1" u="sng" dirty="0">
                <a:latin typeface="Tahoma" panose="020B0604030504040204" pitchFamily="34" charset="0"/>
              </a:rPr>
              <a:t>Buena noticia.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endParaRPr lang="es-ES" altLang="es-ES" sz="2000" b="1" u="sng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Para los cristianos significa: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Mc 1,1	Jesús es la Buena noticia.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Mt 4, 23	El contenido de la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		predicación de Jesús.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000" dirty="0" err="1">
                <a:latin typeface="Tahoma" panose="020B0604030504040204" pitchFamily="34" charset="0"/>
              </a:rPr>
              <a:t>Rom</a:t>
            </a:r>
            <a:r>
              <a:rPr lang="es-ES" altLang="es-ES" sz="2000" dirty="0">
                <a:latin typeface="Tahoma" panose="020B0604030504040204" pitchFamily="34" charset="0"/>
              </a:rPr>
              <a:t> 15, 1-3 Buena noticia acera de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		Jesús.</a:t>
            </a:r>
          </a:p>
        </p:txBody>
      </p:sp>
    </p:spTree>
  </p:cSld>
  <p:clrMapOvr>
    <a:masterClrMapping/>
  </p:clrMapOvr>
  <p:transition spd="slow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>
            <a:extLst>
              <a:ext uri="{FF2B5EF4-FFF2-40B4-BE49-F238E27FC236}">
                <a16:creationId xmlns:a16="http://schemas.microsoft.com/office/drawing/2014/main" id="{B08DEF20-4407-485F-8486-93D193864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557338"/>
            <a:ext cx="4681537" cy="507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800">
                <a:latin typeface="Tahoma" panose="020B0604030504040204" pitchFamily="34" charset="0"/>
              </a:rPr>
              <a:t>Jesús enseña y proclama la Buena Nueva del Reino.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800">
                <a:latin typeface="Tahoma" panose="020B0604030504040204" pitchFamily="34" charset="0"/>
              </a:rPr>
              <a:t>Llama a doce discípulos, son la comunidad, el nuevo pueblo de Israel.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800">
                <a:latin typeface="Tahoma" panose="020B0604030504040204" pitchFamily="34" charset="0"/>
              </a:rPr>
              <a:t>Asumen la misión de Jesús y tienen el poder de hacer lo que Él hacia.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800">
                <a:latin typeface="Tahoma" panose="020B0604030504040204" pitchFamily="34" charset="0"/>
              </a:rPr>
              <a:t>La comunidad cristiana debe ser signo del Reino de Dios.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800">
                <a:latin typeface="Tahoma" panose="020B0604030504040204" pitchFamily="34" charset="0"/>
              </a:rPr>
              <a:t>El rechazo y las prosecuciones son el mayor signo de fidelidad al Maestro y a la misión.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800">
                <a:latin typeface="Tahoma" panose="020B0604030504040204" pitchFamily="34" charset="0"/>
              </a:rPr>
              <a:t>Dios no los abandona, les inspira lo que han de decir y hacer.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800">
                <a:latin typeface="Tahoma" panose="020B0604030504040204" pitchFamily="34" charset="0"/>
              </a:rPr>
              <a:t>Los misioneros actúan con profunda confianza en Dios.</a:t>
            </a:r>
          </a:p>
        </p:txBody>
      </p:sp>
      <p:pic>
        <p:nvPicPr>
          <p:cNvPr id="31747" name="Imagen 2">
            <a:extLst>
              <a:ext uri="{FF2B5EF4-FFF2-40B4-BE49-F238E27FC236}">
                <a16:creationId xmlns:a16="http://schemas.microsoft.com/office/drawing/2014/main" id="{AC3DA706-EAD8-43D1-BC63-0E400C0E7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44675"/>
            <a:ext cx="3313112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3">
            <a:extLst>
              <a:ext uri="{FF2B5EF4-FFF2-40B4-BE49-F238E27FC236}">
                <a16:creationId xmlns:a16="http://schemas.microsoft.com/office/drawing/2014/main" id="{DF968DA7-CA21-485E-9DF5-91DBD5C755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4812" y="332656"/>
            <a:ext cx="7194376" cy="1021557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s-ES" sz="3500" b="1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empus Sans ITC" panose="04020404030D07020202" pitchFamily="82" charset="0"/>
              </a:rPr>
              <a:t>LOS MISIONEROS DEL REINO </a:t>
            </a:r>
          </a:p>
          <a:p>
            <a:pPr algn="ctr">
              <a:defRPr/>
            </a:pPr>
            <a:r>
              <a:rPr lang="es-ES" sz="2500" b="1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empus Sans ITC" panose="04020404030D07020202" pitchFamily="82" charset="0"/>
              </a:rPr>
              <a:t>(Mt 10,7-20)</a:t>
            </a:r>
          </a:p>
          <a:p>
            <a:pPr algn="ctr">
              <a:defRPr/>
            </a:pPr>
            <a:endParaRPr lang="es-ES" sz="3500" b="1" kern="10" dirty="0"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5">
            <a:extLst>
              <a:ext uri="{FF2B5EF4-FFF2-40B4-BE49-F238E27FC236}">
                <a16:creationId xmlns:a16="http://schemas.microsoft.com/office/drawing/2014/main" id="{8E4ADF33-DF52-430A-9A53-06BB7A61E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3" y="1466850"/>
            <a:ext cx="5162550" cy="53863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La parábola es una comparación que usa imágenes de la vida diaria para provocar una reacción en la gente.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s-ES" altLang="es-ES" sz="1900" dirty="0">
              <a:latin typeface="Tahoma" panose="020B060403050404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Jesús las utiliza para: enseñar, educar, denunciar, revelar, etc.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19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2100" b="1" dirty="0">
                <a:latin typeface="Tahoma" panose="020B0604030504040204" pitchFamily="34" charset="0"/>
              </a:rPr>
              <a:t>La parábola del Sembrador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1900" b="1" dirty="0">
              <a:latin typeface="Tahoma" panose="020B060403050404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Jesús instauró el Reino de Dios que trae libertad, justicia y vida para todos.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s-ES" altLang="es-ES" sz="1900" dirty="0">
              <a:latin typeface="Tahoma" panose="020B060403050404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La lucha por la justicia enfrenta muchos obstáculos pero el resultado será feliz. 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s-ES" altLang="es-ES" sz="1900" dirty="0">
              <a:latin typeface="Tahoma" panose="020B060403050404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Muchos no logran entender la parábola porque están seducidos por el poder, la riqueza y el prestigio. </a:t>
            </a:r>
          </a:p>
        </p:txBody>
      </p:sp>
      <p:pic>
        <p:nvPicPr>
          <p:cNvPr id="32771" name="Imagen 2">
            <a:extLst>
              <a:ext uri="{FF2B5EF4-FFF2-40B4-BE49-F238E27FC236}">
                <a16:creationId xmlns:a16="http://schemas.microsoft.com/office/drawing/2014/main" id="{4F95FFF8-9F2A-48FD-B8F2-DA83121C6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039938"/>
            <a:ext cx="2976563" cy="42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3">
            <a:extLst>
              <a:ext uri="{FF2B5EF4-FFF2-40B4-BE49-F238E27FC236}">
                <a16:creationId xmlns:a16="http://schemas.microsoft.com/office/drawing/2014/main" id="{7643DA87-6704-4C4C-A918-28E468A7F5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9592" y="308750"/>
            <a:ext cx="6978352" cy="1158595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s-ES" sz="3500" b="1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empus Sans ITC" panose="04020404030D07020202" pitchFamily="82" charset="0"/>
              </a:rPr>
              <a:t>LAS PARÁBOLAS DEL REINO </a:t>
            </a:r>
          </a:p>
          <a:p>
            <a:pPr algn="ctr">
              <a:defRPr/>
            </a:pPr>
            <a:r>
              <a:rPr lang="es-ES" sz="2500" b="1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empus Sans ITC" panose="04020404030D07020202" pitchFamily="82" charset="0"/>
              </a:rPr>
              <a:t>(Mt 13,1-23)</a:t>
            </a:r>
          </a:p>
          <a:p>
            <a:pPr algn="ctr">
              <a:defRPr/>
            </a:pPr>
            <a:endParaRPr lang="es-ES" sz="3500" b="1" kern="10" dirty="0"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F5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">
            <a:extLst>
              <a:ext uri="{FF2B5EF4-FFF2-40B4-BE49-F238E27FC236}">
                <a16:creationId xmlns:a16="http://schemas.microsoft.com/office/drawing/2014/main" id="{D2C05E7F-1BD6-44CA-8DED-4494556D86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64895" y="365655"/>
            <a:ext cx="7194376" cy="687082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s-ES" sz="3500" b="1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empus Sans ITC" panose="04020404030D07020202" pitchFamily="82" charset="0"/>
              </a:rPr>
              <a:t>LA COMUNIDAD DEL REINO </a:t>
            </a: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2B5608F9-FE15-46CB-8762-881CAF644EF7}"/>
              </a:ext>
            </a:extLst>
          </p:cNvPr>
          <p:cNvGraphicFramePr>
            <a:graphicFrameLocks noGrp="1"/>
          </p:cNvGraphicFramePr>
          <p:nvPr/>
        </p:nvGraphicFramePr>
        <p:xfrm>
          <a:off x="1168400" y="1500188"/>
          <a:ext cx="7388226" cy="2220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4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862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ISRAEL</a:t>
                      </a:r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NUEVO PUBLO</a:t>
                      </a:r>
                    </a:p>
                  </a:txBody>
                  <a:tcPr marL="91447" marR="91447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862">
                <a:tc>
                  <a:txBody>
                    <a:bodyPr/>
                    <a:lstStyle/>
                    <a:p>
                      <a:r>
                        <a:rPr lang="es-ES" sz="1800" dirty="0"/>
                        <a:t>Monte (Sinaí)</a:t>
                      </a:r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La Montaña</a:t>
                      </a:r>
                    </a:p>
                  </a:txBody>
                  <a:tcPr marL="91447" marR="91447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862">
                <a:tc>
                  <a:txBody>
                    <a:bodyPr/>
                    <a:lstStyle/>
                    <a:p>
                      <a:r>
                        <a:rPr lang="es-ES" sz="1800" dirty="0"/>
                        <a:t>Moisés</a:t>
                      </a:r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Jesús</a:t>
                      </a:r>
                    </a:p>
                  </a:txBody>
                  <a:tcPr marL="91447" marR="91447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862">
                <a:tc>
                  <a:txBody>
                    <a:bodyPr/>
                    <a:lstStyle/>
                    <a:p>
                      <a:r>
                        <a:rPr lang="es-ES" sz="1800" dirty="0"/>
                        <a:t>Ley de Dios</a:t>
                      </a:r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Nueva Ley del Amor</a:t>
                      </a:r>
                    </a:p>
                  </a:txBody>
                  <a:tcPr marL="91447" marR="91447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463">
                <a:tc>
                  <a:txBody>
                    <a:bodyPr/>
                    <a:lstStyle/>
                    <a:p>
                      <a:r>
                        <a:rPr lang="es-ES" sz="1800" dirty="0"/>
                        <a:t>Mandamientos</a:t>
                      </a:r>
                    </a:p>
                    <a:p>
                      <a:r>
                        <a:rPr lang="es-ES" sz="1800" dirty="0"/>
                        <a:t>Éxodo 20</a:t>
                      </a:r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Bienaventuranzas</a:t>
                      </a:r>
                    </a:p>
                    <a:p>
                      <a:r>
                        <a:rPr lang="es-ES" sz="1800" dirty="0"/>
                        <a:t>Mateo 5</a:t>
                      </a:r>
                    </a:p>
                  </a:txBody>
                  <a:tcPr marL="91447" marR="91447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3815" name="Imagen 6">
            <a:extLst>
              <a:ext uri="{FF2B5EF4-FFF2-40B4-BE49-F238E27FC236}">
                <a16:creationId xmlns:a16="http://schemas.microsoft.com/office/drawing/2014/main" id="{279A26A4-EA10-4F58-BD68-535D58194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4270375"/>
            <a:ext cx="219710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6" name="Imagen 10">
            <a:extLst>
              <a:ext uri="{FF2B5EF4-FFF2-40B4-BE49-F238E27FC236}">
                <a16:creationId xmlns:a16="http://schemas.microsoft.com/office/drawing/2014/main" id="{B579C950-7FDF-4BBF-9B62-CCA7BAD74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4270375"/>
            <a:ext cx="219710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5">
            <a:extLst>
              <a:ext uri="{FF2B5EF4-FFF2-40B4-BE49-F238E27FC236}">
                <a16:creationId xmlns:a16="http://schemas.microsoft.com/office/drawing/2014/main" id="{1C99EC36-DA79-4D4B-846F-5547BC445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3" y="1501775"/>
            <a:ext cx="5329237" cy="51101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s-ES" altLang="es-ES" sz="1900" b="1" dirty="0"/>
              <a:t>¿Quién es el más importante en el Reino de Dios?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/>
              <a:t>Jesús responde con una comparación: “El niño”.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/>
              <a:t>Símbolo de los considerados los últimos: pobres, débiles, humildes.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/>
              <a:t>Para Jesús el más grande es quien abandona: la pretensión, el poder y se entrega al servicio.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/>
              <a:t>El mayor escándalo es cuando un miembro: 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s-ES" altLang="es-ES" sz="1800" dirty="0"/>
              <a:t>Habla de justicia y oprime al hermano.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s-ES" altLang="es-ES" sz="1800" dirty="0"/>
              <a:t>No da testimonio con su vida del amor al prójimo.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/>
              <a:t>Algunos hermanos abandonarán la comunidad.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/>
              <a:t>Jesús buscará a su ovejita perdida.</a:t>
            </a:r>
          </a:p>
        </p:txBody>
      </p:sp>
      <p:pic>
        <p:nvPicPr>
          <p:cNvPr id="34819" name="Imagen 2">
            <a:extLst>
              <a:ext uri="{FF2B5EF4-FFF2-40B4-BE49-F238E27FC236}">
                <a16:creationId xmlns:a16="http://schemas.microsoft.com/office/drawing/2014/main" id="{D62B6B4A-4A62-40D5-8B0C-79D1BE63A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844675"/>
            <a:ext cx="30305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3">
            <a:extLst>
              <a:ext uri="{FF2B5EF4-FFF2-40B4-BE49-F238E27FC236}">
                <a16:creationId xmlns:a16="http://schemas.microsoft.com/office/drawing/2014/main" id="{AD83B83C-CAE0-4EDB-8067-9993FFE385B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616" y="404664"/>
            <a:ext cx="7194376" cy="1021557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s-ES" sz="3500" b="1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empus Sans ITC" panose="04020404030D07020202" pitchFamily="82" charset="0"/>
              </a:rPr>
              <a:t>LA COMUNIDAD DEL REINO </a:t>
            </a:r>
          </a:p>
          <a:p>
            <a:pPr algn="ctr">
              <a:defRPr/>
            </a:pPr>
            <a:r>
              <a:rPr lang="es-ES" sz="2500" b="1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empus Sans ITC" panose="04020404030D07020202" pitchFamily="82" charset="0"/>
              </a:rPr>
              <a:t>(</a:t>
            </a:r>
            <a:r>
              <a:rPr lang="es-ES" altLang="es-ES" sz="2500" b="1" dirty="0">
                <a:latin typeface="Tempus Sans ITC" panose="04020404030D07020202" pitchFamily="82" charset="0"/>
              </a:rPr>
              <a:t>Mt 18,1-20</a:t>
            </a:r>
            <a:r>
              <a:rPr lang="es-ES" sz="2500" b="1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empus Sans ITC" panose="04020404030D07020202" pitchFamily="82" charset="0"/>
              </a:rPr>
              <a:t>)</a:t>
            </a:r>
          </a:p>
        </p:txBody>
      </p:sp>
    </p:spTree>
  </p:cSld>
  <p:clrMapOvr>
    <a:masterClrMapping/>
  </p:clrMapOvr>
  <p:transition spd="slow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>
            <a:extLst>
              <a:ext uri="{FF2B5EF4-FFF2-40B4-BE49-F238E27FC236}">
                <a16:creationId xmlns:a16="http://schemas.microsoft.com/office/drawing/2014/main" id="{6A40AA20-5EA7-4485-97BC-2D746A57C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52400"/>
            <a:ext cx="396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ES" sz="6000" b="1">
                <a:solidFill>
                  <a:schemeClr val="tx2"/>
                </a:solidFill>
                <a:latin typeface="Viner Hand ITC" panose="03070502030502020203" pitchFamily="66" charset="0"/>
              </a:rPr>
              <a:t>Tema 5</a:t>
            </a:r>
            <a:endParaRPr lang="es-ES" altLang="es-ES" sz="6000" b="1">
              <a:solidFill>
                <a:schemeClr val="tx2"/>
              </a:solidFill>
              <a:latin typeface="Viner Hand ITC" panose="03070502030502020203" pitchFamily="66" charset="0"/>
            </a:endParaRPr>
          </a:p>
        </p:txBody>
      </p:sp>
      <p:sp>
        <p:nvSpPr>
          <p:cNvPr id="34823" name="WordArt 7">
            <a:extLst>
              <a:ext uri="{FF2B5EF4-FFF2-40B4-BE49-F238E27FC236}">
                <a16:creationId xmlns:a16="http://schemas.microsoft.com/office/drawing/2014/main" id="{4C3D80CC-E048-4183-839B-E8205B71B5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650" y="908050"/>
            <a:ext cx="7345363" cy="1368425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s-ES" sz="5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empus Sans ITC" panose="04020404030D07020202" pitchFamily="82" charset="0"/>
              </a:rPr>
              <a:t>El Evangelio de Lucas</a:t>
            </a:r>
          </a:p>
        </p:txBody>
      </p:sp>
      <p:pic>
        <p:nvPicPr>
          <p:cNvPr id="35844" name="Imagen 2">
            <a:extLst>
              <a:ext uri="{FF2B5EF4-FFF2-40B4-BE49-F238E27FC236}">
                <a16:creationId xmlns:a16="http://schemas.microsoft.com/office/drawing/2014/main" id="{CD154AAE-9111-451D-80EC-4500D09A3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822450"/>
            <a:ext cx="398462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1F342459-AEB6-4055-92B8-22CC544B0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263775"/>
            <a:ext cx="3433762" cy="3632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s-ES" alt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Lucas presenta a Jesús como: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Salvador del mundo.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Liberador de los pobres, oprimidos y marginados.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Revelador de la misericordia del Padre.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caminante (Galilea a Jerusalén).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endParaRPr lang="es-ES" alt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6">
            <a:extLst>
              <a:ext uri="{FF2B5EF4-FFF2-40B4-BE49-F238E27FC236}">
                <a16:creationId xmlns:a16="http://schemas.microsoft.com/office/drawing/2014/main" id="{5BF3FD9F-D776-4665-A2E1-06F664FDC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" y="333375"/>
            <a:ext cx="6288088" cy="63246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s-ES" altLang="es-ES" sz="1500" dirty="0">
                <a:latin typeface="Tahoma" panose="020B0604030504040204" pitchFamily="34" charset="0"/>
              </a:rPr>
              <a:t>Este evangelio es un recorrido que tiene seis partes: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s-ES" altLang="es-ES" sz="1500" b="1" dirty="0">
                <a:latin typeface="Tahoma" panose="020B0604030504040204" pitchFamily="34" charset="0"/>
              </a:rPr>
              <a:t>Preparación del camino (Lc 1,5-4,13)</a:t>
            </a:r>
          </a:p>
          <a:p>
            <a:pPr marL="1085850" lvl="1" indent="-342900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500" dirty="0">
                <a:latin typeface="Tahoma" panose="020B0604030504040204" pitchFamily="34" charset="0"/>
              </a:rPr>
              <a:t>Presentación de Juan Bautista</a:t>
            </a:r>
          </a:p>
          <a:p>
            <a:pPr marL="1085850" lvl="1" indent="-342900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500" dirty="0">
                <a:latin typeface="Tahoma" panose="020B0604030504040204" pitchFamily="34" charset="0"/>
              </a:rPr>
              <a:t>Nacimiento de Jesús</a:t>
            </a:r>
          </a:p>
          <a:p>
            <a:pPr marL="1085850" lvl="1" indent="-342900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500" dirty="0">
                <a:latin typeface="Tahoma" panose="020B0604030504040204" pitchFamily="34" charset="0"/>
              </a:rPr>
              <a:t>Jesús se prepara para la misión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s-ES" altLang="es-ES" sz="1500" b="1" dirty="0">
                <a:latin typeface="Tahoma" panose="020B0604030504040204" pitchFamily="34" charset="0"/>
              </a:rPr>
              <a:t>2. Actividad en galilea (4,14-9,50)</a:t>
            </a:r>
          </a:p>
          <a:p>
            <a:pPr marL="1085850" lvl="1" indent="-342900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500" dirty="0">
                <a:latin typeface="Tahoma" panose="020B0604030504040204" pitchFamily="34" charset="0"/>
              </a:rPr>
              <a:t>Jesús realiza su misión: obras y palabras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s-ES" altLang="es-ES" sz="1500" b="1" dirty="0">
                <a:latin typeface="Tahoma" panose="020B0604030504040204" pitchFamily="34" charset="0"/>
              </a:rPr>
              <a:t>3. Viaje a Jerusalén (9,51-19,28)</a:t>
            </a:r>
          </a:p>
          <a:p>
            <a:pPr marL="1085850" lvl="1" indent="-342900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500" dirty="0">
                <a:latin typeface="Tahoma" panose="020B0604030504040204" pitchFamily="34" charset="0"/>
              </a:rPr>
              <a:t>Las parábolas del amor</a:t>
            </a:r>
          </a:p>
          <a:p>
            <a:pPr marL="1085850" lvl="1" indent="-342900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500" dirty="0">
                <a:latin typeface="Tahoma" panose="020B0604030504040204" pitchFamily="34" charset="0"/>
              </a:rPr>
              <a:t>Actitudes de los discípulos</a:t>
            </a:r>
          </a:p>
          <a:p>
            <a:pPr marL="1085850" lvl="1" indent="-342900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500" dirty="0">
                <a:latin typeface="Tahoma" panose="020B0604030504040204" pitchFamily="34" charset="0"/>
              </a:rPr>
              <a:t>Jesús sube a Jerusalén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s-ES" altLang="es-ES" sz="1500" b="1" dirty="0">
                <a:latin typeface="Tahoma" panose="020B0604030504040204" pitchFamily="34" charset="0"/>
              </a:rPr>
              <a:t>4. Actividad en Jerusalén (19,29-21,38)</a:t>
            </a:r>
          </a:p>
          <a:p>
            <a:pPr marL="1085850" lvl="1" indent="-342900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500" dirty="0">
                <a:latin typeface="Tahoma" panose="020B0604030504040204" pitchFamily="34" charset="0"/>
              </a:rPr>
              <a:t>Jesús denuncia las estructuras injustas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s-ES" altLang="es-ES" sz="1500" b="1" dirty="0">
                <a:latin typeface="Tahoma" panose="020B0604030504040204" pitchFamily="34" charset="0"/>
              </a:rPr>
              <a:t>5. Consecuencias del enfrentamiento (22-23)</a:t>
            </a:r>
          </a:p>
          <a:p>
            <a:pPr marL="1028700" lvl="1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500" dirty="0">
                <a:latin typeface="Tahoma" panose="020B0604030504040204" pitchFamily="34" charset="0"/>
              </a:rPr>
              <a:t>Jesús es traicionado y asume las consecuencias</a:t>
            </a:r>
          </a:p>
          <a:p>
            <a:pPr marL="1028700" lvl="1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500" dirty="0">
                <a:latin typeface="Tahoma" panose="020B0604030504040204" pitchFamily="34" charset="0"/>
              </a:rPr>
              <a:t>Última Cena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s-ES" altLang="es-ES" sz="1500" b="1" dirty="0">
                <a:latin typeface="Tahoma" panose="020B0604030504040204" pitchFamily="34" charset="0"/>
              </a:rPr>
              <a:t>6. Resurrección y preparación del camino de la iglesia (24)</a:t>
            </a:r>
          </a:p>
          <a:p>
            <a:pPr marL="1028700" lvl="1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500" dirty="0">
                <a:latin typeface="Tahoma" panose="020B0604030504040204" pitchFamily="34" charset="0"/>
              </a:rPr>
              <a:t>Jesús resucita</a:t>
            </a:r>
          </a:p>
          <a:p>
            <a:pPr marL="1028700" lvl="1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500" dirty="0">
                <a:latin typeface="Tahoma" panose="020B0604030504040204" pitchFamily="34" charset="0"/>
              </a:rPr>
              <a:t>La historia de la salvación continúa en el camino de la Iglesia</a:t>
            </a:r>
          </a:p>
        </p:txBody>
      </p:sp>
      <p:pic>
        <p:nvPicPr>
          <p:cNvPr id="36867" name="Imagen 2">
            <a:extLst>
              <a:ext uri="{FF2B5EF4-FFF2-40B4-BE49-F238E27FC236}">
                <a16:creationId xmlns:a16="http://schemas.microsoft.com/office/drawing/2014/main" id="{E737F260-9829-408E-97C3-5F617771F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1341438"/>
            <a:ext cx="2668587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>
            <a:extLst>
              <a:ext uri="{FF2B5EF4-FFF2-40B4-BE49-F238E27FC236}">
                <a16:creationId xmlns:a16="http://schemas.microsoft.com/office/drawing/2014/main" id="{E3B71141-5786-4028-B3C6-989B49258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1484313"/>
            <a:ext cx="3889375" cy="584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/>
              <a:t>Los poderosos manipulaban: la religión, el culto y la ley.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/>
              <a:t>Enseñaban al pueblo que Dios bendice cuando se cumple la ley y castiga a los pecadores.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/>
              <a:t>Jesús hace una opción preferencial por los pobres.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/>
              <a:t>Jesús fue considerado pecador por las autoridades religiosas.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/>
              <a:t>Los pobres son a quienes Dios da a conocer los misterios del Reino.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/>
              <a:t>Jesús denuncia la división injusta entre ricos y pobres.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es-ES" altLang="es-ES" sz="2000"/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es-ES" altLang="es-ES" sz="2000"/>
          </a:p>
        </p:txBody>
      </p:sp>
      <p:pic>
        <p:nvPicPr>
          <p:cNvPr id="37891" name="Imagen 2">
            <a:extLst>
              <a:ext uri="{FF2B5EF4-FFF2-40B4-BE49-F238E27FC236}">
                <a16:creationId xmlns:a16="http://schemas.microsoft.com/office/drawing/2014/main" id="{8C35BB4F-3C30-485D-8515-2611DADEF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2276475"/>
            <a:ext cx="440055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>
            <a:extLst>
              <a:ext uri="{FF2B5EF4-FFF2-40B4-BE49-F238E27FC236}">
                <a16:creationId xmlns:a16="http://schemas.microsoft.com/office/drawing/2014/main" id="{72611139-3CEC-4385-9737-7BF6561C0C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1545" y="359581"/>
            <a:ext cx="7640910" cy="936104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s-ES" sz="3000" b="1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empus Sans ITC" panose="04020404030D07020202" pitchFamily="82" charset="0"/>
              </a:rPr>
              <a:t> OPCIÓN PREFERENCIAL POR LOS POBRES </a:t>
            </a:r>
          </a:p>
          <a:p>
            <a:pPr algn="ctr">
              <a:defRPr/>
            </a:pPr>
            <a:r>
              <a:rPr lang="es-ES" sz="2000" b="1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empus Sans ITC" panose="04020404030D07020202" pitchFamily="82" charset="0"/>
              </a:rPr>
              <a:t>(Lc 10, 21-22; 14,15-24; 16,19-31)</a:t>
            </a:r>
          </a:p>
        </p:txBody>
      </p:sp>
    </p:spTree>
  </p:cSld>
  <p:clrMapOvr>
    <a:masterClrMapping/>
  </p:clrMapOvr>
  <p:transition spd="slow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>
            <a:extLst>
              <a:ext uri="{FF2B5EF4-FFF2-40B4-BE49-F238E27FC236}">
                <a16:creationId xmlns:a16="http://schemas.microsoft.com/office/drawing/2014/main" id="{6431A79D-04AA-4F55-BC74-D7EDCBCB2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1462088"/>
            <a:ext cx="4608512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585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700">
                <a:latin typeface="Tahoma" panose="020B0604030504040204" pitchFamily="34" charset="0"/>
              </a:rPr>
              <a:t>Lucas es el evangelista que da más espacio y protagonismo a las mujeres.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AutoNum type="arabicPeriod"/>
            </a:pPr>
            <a:r>
              <a:rPr lang="es-ES" altLang="es-ES" sz="1700" b="1">
                <a:latin typeface="Tahoma" panose="020B0604030504040204" pitchFamily="34" charset="0"/>
              </a:rPr>
              <a:t>En la infancia de Jesús</a:t>
            </a:r>
          </a:p>
          <a:p>
            <a:pPr lvl="1" eaLnBrk="1" hangingPunct="1">
              <a:lnSpc>
                <a:spcPct val="6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700">
                <a:latin typeface="Tahoma" panose="020B0604030504040204" pitchFamily="34" charset="0"/>
              </a:rPr>
              <a:t>Isabel, María su madre.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AutoNum type="arabicPeriod"/>
            </a:pPr>
            <a:r>
              <a:rPr lang="es-ES" altLang="es-ES" sz="1700" b="1">
                <a:latin typeface="Tahoma" panose="020B0604030504040204" pitchFamily="34" charset="0"/>
              </a:rPr>
              <a:t>En los comienzos apostólicos</a:t>
            </a:r>
          </a:p>
          <a:p>
            <a:pPr lvl="1" eaLnBrk="1" hangingPunct="1">
              <a:lnSpc>
                <a:spcPct val="6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700">
                <a:latin typeface="Tahoma" panose="020B0604030504040204" pitchFamily="34" charset="0"/>
              </a:rPr>
              <a:t>La suegra de Pedro</a:t>
            </a:r>
          </a:p>
          <a:p>
            <a:pPr lvl="1" eaLnBrk="1" hangingPunct="1">
              <a:lnSpc>
                <a:spcPct val="6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700">
                <a:latin typeface="Tahoma" panose="020B0604030504040204" pitchFamily="34" charset="0"/>
              </a:rPr>
              <a:t>La viuda de Nain</a:t>
            </a:r>
          </a:p>
          <a:p>
            <a:pPr lvl="1" eaLnBrk="1" hangingPunct="1">
              <a:lnSpc>
                <a:spcPct val="6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700">
                <a:latin typeface="Tahoma" panose="020B0604030504040204" pitchFamily="34" charset="0"/>
              </a:rPr>
              <a:t>Magdalena, Juana, Susana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AutoNum type="arabicPeriod"/>
            </a:pPr>
            <a:r>
              <a:rPr lang="es-ES" altLang="es-ES" sz="1700" b="1">
                <a:latin typeface="Tahoma" panose="020B0604030504040204" pitchFamily="34" charset="0"/>
              </a:rPr>
              <a:t>De camino a Jerusalén </a:t>
            </a:r>
          </a:p>
          <a:p>
            <a:pPr lvl="1" eaLnBrk="1" hangingPunct="1">
              <a:lnSpc>
                <a:spcPct val="6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700">
                <a:latin typeface="Tahoma" panose="020B0604030504040204" pitchFamily="34" charset="0"/>
              </a:rPr>
              <a:t>Marta y María</a:t>
            </a:r>
          </a:p>
          <a:p>
            <a:pPr lvl="1" eaLnBrk="1" hangingPunct="1">
              <a:lnSpc>
                <a:spcPct val="6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700">
                <a:latin typeface="Tahoma" panose="020B0604030504040204" pitchFamily="34" charset="0"/>
              </a:rPr>
              <a:t>La mujer encorvada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AutoNum type="arabicPeriod"/>
            </a:pPr>
            <a:r>
              <a:rPr lang="es-ES" altLang="es-ES" sz="1700" b="1">
                <a:latin typeface="Tahoma" panose="020B0604030504040204" pitchFamily="34" charset="0"/>
              </a:rPr>
              <a:t>Cerca  de su pasión y muerte</a:t>
            </a:r>
          </a:p>
          <a:p>
            <a:pPr lvl="1" eaLnBrk="1" hangingPunct="1">
              <a:lnSpc>
                <a:spcPct val="6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700">
                <a:latin typeface="Tahoma" panose="020B0604030504040204" pitchFamily="34" charset="0"/>
              </a:rPr>
              <a:t>Las mujeres de Jerusalén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AutoNum type="arabicPeriod"/>
            </a:pPr>
            <a:r>
              <a:rPr lang="es-ES" altLang="es-ES" sz="1700" b="1">
                <a:latin typeface="Tahoma" panose="020B0604030504040204" pitchFamily="34" charset="0"/>
              </a:rPr>
              <a:t>En la resurrección</a:t>
            </a:r>
          </a:p>
          <a:p>
            <a:pPr lvl="1" eaLnBrk="1" hangingPunct="1">
              <a:lnSpc>
                <a:spcPct val="6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700">
                <a:latin typeface="Tahoma" panose="020B0604030504040204" pitchFamily="34" charset="0"/>
              </a:rPr>
              <a:t>María Magdalena</a:t>
            </a:r>
          </a:p>
          <a:p>
            <a:pPr lvl="1" eaLnBrk="1" hangingPunct="1">
              <a:lnSpc>
                <a:spcPct val="6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700">
                <a:latin typeface="Tahoma" panose="020B0604030504040204" pitchFamily="34" charset="0"/>
              </a:rPr>
              <a:t>Juana</a:t>
            </a:r>
          </a:p>
          <a:p>
            <a:pPr lvl="1" eaLnBrk="1" hangingPunct="1">
              <a:lnSpc>
                <a:spcPct val="6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700">
                <a:latin typeface="Tahoma" panose="020B0604030504040204" pitchFamily="34" charset="0"/>
              </a:rPr>
              <a:t>La madre de Santiago</a:t>
            </a:r>
          </a:p>
        </p:txBody>
      </p:sp>
      <p:sp>
        <p:nvSpPr>
          <p:cNvPr id="39939" name="Rectangle 5">
            <a:extLst>
              <a:ext uri="{FF2B5EF4-FFF2-40B4-BE49-F238E27FC236}">
                <a16:creationId xmlns:a16="http://schemas.microsoft.com/office/drawing/2014/main" id="{46AC295A-48B5-41D0-A6B8-94B443D80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725" y="4143375"/>
            <a:ext cx="3744913" cy="23082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latin typeface="Tahoma" panose="020B0604030504040204" pitchFamily="34" charset="0"/>
              </a:rPr>
              <a:t>En el mundo de Jesús la mujer era considerada: 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>
                <a:latin typeface="Tahoma" panose="020B0604030504040204" pitchFamily="34" charset="0"/>
              </a:rPr>
              <a:t>Instrumento de los varones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>
                <a:latin typeface="Tahoma" panose="020B0604030504040204" pitchFamily="34" charset="0"/>
              </a:rPr>
              <a:t>Criaturas débiles e impuras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>
                <a:latin typeface="Tahoma" panose="020B0604030504040204" pitchFamily="34" charset="0"/>
              </a:rPr>
              <a:t>No tenían derechos ni obligaciones.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>
                <a:latin typeface="Tahoma" panose="020B0604030504040204" pitchFamily="34" charset="0"/>
              </a:rPr>
              <a:t>Estaban excluidas del culto y del reinado de Dios. </a:t>
            </a:r>
          </a:p>
        </p:txBody>
      </p:sp>
      <p:pic>
        <p:nvPicPr>
          <p:cNvPr id="38916" name="Imagen 2">
            <a:extLst>
              <a:ext uri="{FF2B5EF4-FFF2-40B4-BE49-F238E27FC236}">
                <a16:creationId xmlns:a16="http://schemas.microsoft.com/office/drawing/2014/main" id="{23A8B9AF-C68B-4D30-A8E0-0F4B7C202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419100"/>
            <a:ext cx="3744913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3">
            <a:extLst>
              <a:ext uri="{FF2B5EF4-FFF2-40B4-BE49-F238E27FC236}">
                <a16:creationId xmlns:a16="http://schemas.microsoft.com/office/drawing/2014/main" id="{22C90174-04FE-4E88-B863-634C87B7EC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-612576" y="329954"/>
            <a:ext cx="6408711" cy="1042840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s-ES" sz="3500" b="1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empus Sans ITC" panose="04020404030D07020202" pitchFamily="82" charset="0"/>
              </a:rPr>
              <a:t>JESÚS Y LAS MUJERES </a:t>
            </a:r>
          </a:p>
          <a:p>
            <a:pPr algn="ctr">
              <a:defRPr/>
            </a:pPr>
            <a:r>
              <a:rPr lang="es-ES" sz="1800" b="1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empus Sans ITC" panose="04020404030D07020202" pitchFamily="82" charset="0"/>
              </a:rPr>
              <a:t>(Lc 4,38-39; 10,38-42; 8,1-3;23,54-56)</a:t>
            </a:r>
          </a:p>
          <a:p>
            <a:pPr algn="ctr">
              <a:defRPr/>
            </a:pPr>
            <a:endParaRPr lang="es-ES" sz="3500" b="1" kern="10" dirty="0"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>
            <a:extLst>
              <a:ext uri="{FF2B5EF4-FFF2-40B4-BE49-F238E27FC236}">
                <a16:creationId xmlns:a16="http://schemas.microsoft.com/office/drawing/2014/main" id="{5BADAEC5-3DC8-48C4-B4B7-C6B165F6D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393825"/>
            <a:ext cx="46799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800">
                <a:latin typeface="Tahoma" panose="020B0604030504040204" pitchFamily="34" charset="0"/>
              </a:rPr>
              <a:t>En tiempos de Jesús se creía que el pecado se transmite por el contacto con lo impuro o por no cumplir con la ley.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800">
                <a:latin typeface="Tahoma" panose="020B0604030504040204" pitchFamily="34" charset="0"/>
              </a:rPr>
              <a:t>Jesús anuncia el amor misericordioso del Padre que no margina sino que acoge a todos los pecadores e impuros.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800">
                <a:latin typeface="Tahoma" panose="020B0604030504040204" pitchFamily="34" charset="0"/>
              </a:rPr>
              <a:t>Entre los marginados estaban: enfermos, prostitutas, cobradores de impuestos, etc.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800">
                <a:latin typeface="Tahoma" panose="020B0604030504040204" pitchFamily="34" charset="0"/>
              </a:rPr>
              <a:t>Jesús se relaciona directamente con ellos convive, los acoge y les exige un cambio de vida.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800">
                <a:latin typeface="Tahoma" panose="020B0604030504040204" pitchFamily="34" charset="0"/>
              </a:rPr>
              <a:t>Zaqueo, el cobrador de impuestos marginado por el pueblo y la sociedad es acogido por Jesús y cambia su vida. </a:t>
            </a:r>
            <a:endParaRPr lang="es-ES" altLang="es-ES" sz="2400" b="1">
              <a:latin typeface="Tahoma" panose="020B0604030504040204" pitchFamily="34" charset="0"/>
            </a:endParaRPr>
          </a:p>
        </p:txBody>
      </p:sp>
      <p:pic>
        <p:nvPicPr>
          <p:cNvPr id="39939" name="Imagen 2">
            <a:extLst>
              <a:ext uri="{FF2B5EF4-FFF2-40B4-BE49-F238E27FC236}">
                <a16:creationId xmlns:a16="http://schemas.microsoft.com/office/drawing/2014/main" id="{BFA448FD-8E85-4EF1-802E-655BD709D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304482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>
            <a:extLst>
              <a:ext uri="{FF2B5EF4-FFF2-40B4-BE49-F238E27FC236}">
                <a16:creationId xmlns:a16="http://schemas.microsoft.com/office/drawing/2014/main" id="{7C9EE16B-4D6D-475E-9460-F9B1F16DC3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616" y="438917"/>
            <a:ext cx="6690320" cy="870588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s-ES" sz="3500" b="1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empus Sans ITC" panose="04020404030D07020202" pitchFamily="82" charset="0"/>
              </a:rPr>
              <a:t>JESÚS Y LOS PECADORES </a:t>
            </a:r>
          </a:p>
          <a:p>
            <a:pPr algn="ctr">
              <a:defRPr/>
            </a:pPr>
            <a:r>
              <a:rPr lang="es-ES" sz="1800" b="1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empus Sans ITC" panose="04020404030D07020202" pitchFamily="82" charset="0"/>
              </a:rPr>
              <a:t>(Lc 15,1-10; 19,1-10)</a:t>
            </a:r>
          </a:p>
          <a:p>
            <a:pPr algn="ctr">
              <a:defRPr/>
            </a:pPr>
            <a:endParaRPr lang="es-ES" sz="3500" b="1" kern="10" dirty="0"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algn="ctr">
              <a:defRPr/>
            </a:pPr>
            <a:endParaRPr lang="es-ES" sz="3500" b="1" kern="10" dirty="0"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>
            <a:extLst>
              <a:ext uri="{FF2B5EF4-FFF2-40B4-BE49-F238E27FC236}">
                <a16:creationId xmlns:a16="http://schemas.microsoft.com/office/drawing/2014/main" id="{155E4F98-5317-4637-B8C8-3507CC27F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1501775"/>
            <a:ext cx="4551362" cy="520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Estar enfermo en la época de Jesús era signo de maldición ya que era un castigo de Dios.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La Ley decía que un sacerdote debía examinar al enfermo para saber si se lo debe excluir del culto.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Nadie podía tocar al enfermo ya que es impuro.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Jesús y su actitud ante los enfermos es de solidaridad, los toca y acoge.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Jesús con su amor restaura la vida de las personas marginadas.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Lucas narra la curación de varios enfermos: paralíticos, leprosos, ciegos.</a:t>
            </a:r>
          </a:p>
        </p:txBody>
      </p:sp>
      <p:pic>
        <p:nvPicPr>
          <p:cNvPr id="40963" name="Imagen 2">
            <a:extLst>
              <a:ext uri="{FF2B5EF4-FFF2-40B4-BE49-F238E27FC236}">
                <a16:creationId xmlns:a16="http://schemas.microsoft.com/office/drawing/2014/main" id="{CE7AB23C-65F5-4527-A31A-3ED03FE44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628775"/>
            <a:ext cx="3484562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>
            <a:extLst>
              <a:ext uri="{FF2B5EF4-FFF2-40B4-BE49-F238E27FC236}">
                <a16:creationId xmlns:a16="http://schemas.microsoft.com/office/drawing/2014/main" id="{173C05F8-199D-4C5D-AAFE-FD3E99CBCB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9592" y="385762"/>
            <a:ext cx="6906344" cy="1001713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s-ES" sz="3500" b="1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empus Sans ITC" panose="04020404030D07020202" pitchFamily="82" charset="0"/>
              </a:rPr>
              <a:t>JESÚS Y LOS ENFERMOS </a:t>
            </a:r>
          </a:p>
          <a:p>
            <a:pPr algn="ctr">
              <a:defRPr/>
            </a:pPr>
            <a:r>
              <a:rPr lang="es-ES" sz="1700" b="1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empus Sans ITC" panose="04020404030D07020202" pitchFamily="82" charset="0"/>
              </a:rPr>
              <a:t>(Lc 5,17-25; 7,11-17; 17,11-19)</a:t>
            </a:r>
          </a:p>
        </p:txBody>
      </p:sp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6">
            <a:extLst>
              <a:ext uri="{FF2B5EF4-FFF2-40B4-BE49-F238E27FC236}">
                <a16:creationId xmlns:a16="http://schemas.microsoft.com/office/drawing/2014/main" id="{C8CFE8C7-BCBE-4720-8477-73EE331D6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94" y="260648"/>
            <a:ext cx="5488133" cy="690958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s-ES" sz="22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¿Qué son los Evangelios?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Son relatos escritos que conservan la Buena Noticia.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Compuestos en los primeros siglos de la Iglesia.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Cumplen con el Canon: Mc; Mt; Lc; Jn.</a:t>
            </a:r>
          </a:p>
          <a:p>
            <a:pPr marL="2057400" lvl="3" indent="-45720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Origen Apostólico.</a:t>
            </a:r>
          </a:p>
          <a:p>
            <a:pPr marL="2057400" lvl="3" indent="-45720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Sana Doctrina “Ortodoxia”.</a:t>
            </a:r>
          </a:p>
          <a:p>
            <a:pPr marL="2057400" lvl="3" indent="-45720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Universalidad.</a:t>
            </a:r>
          </a:p>
          <a:p>
            <a:pPr marL="2057400" lvl="3" indent="-45720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s-ES" altLang="es-ES" sz="500" dirty="0">
              <a:latin typeface="Tahoma" panose="020B060403050404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s-ES" sz="22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Lo que los Evangelios no son: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Las Actas de vida de Jesús.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Una pura biografía de Jesús.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endParaRPr lang="es-ES" altLang="es-ES" sz="500" dirty="0">
              <a:latin typeface="Tahoma" panose="020B060403050404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s-ES" sz="22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Su finalidad es: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Pastoral “Transmitir las enseñanzas de Jesús” (Jn 20, 30-31). </a:t>
            </a:r>
          </a:p>
          <a:p>
            <a:pPr lvl="3" indent="0" algn="just" eaLnBrk="1" hangingPunct="1">
              <a:spcBef>
                <a:spcPct val="50000"/>
              </a:spcBef>
              <a:buFontTx/>
              <a:buNone/>
              <a:defRPr/>
            </a:pPr>
            <a:endParaRPr lang="es-ES" altLang="es-ES" sz="1800" dirty="0">
              <a:latin typeface="Tahoma" panose="020B0604030504040204" pitchFamily="34" charset="0"/>
            </a:endParaRPr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1530B690-EF5E-40E7-A4E3-78781B377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1196975"/>
            <a:ext cx="2848695" cy="309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>
            <a:extLst>
              <a:ext uri="{FF2B5EF4-FFF2-40B4-BE49-F238E27FC236}">
                <a16:creationId xmlns:a16="http://schemas.microsoft.com/office/drawing/2014/main" id="{AEF1DDAB-BE42-4C3F-991E-CC96D8A1B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1322388"/>
            <a:ext cx="4248150" cy="506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En tiempos de Jesús se tenía la imagen de un Dios legalista.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Dios ama a la persona que cumple con la Ley, de lo contrario la rechaza y la excluye de su reino.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Jesús anuncia que Dios ama sin condiciones a todas las personas.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Jesús presenta a través de sus obras y palabra el amor misericordioso de Dios.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En la Parábola del Hijo Pródigo está representado el inmenso amor del Padre, que olvida lo que hizo su hijo y lo llena de amor sin reproches.</a:t>
            </a:r>
          </a:p>
        </p:txBody>
      </p:sp>
      <p:pic>
        <p:nvPicPr>
          <p:cNvPr id="41987" name="Imagen 2">
            <a:extLst>
              <a:ext uri="{FF2B5EF4-FFF2-40B4-BE49-F238E27FC236}">
                <a16:creationId xmlns:a16="http://schemas.microsoft.com/office/drawing/2014/main" id="{049DE4BD-4F83-4CA2-BD8F-FFE690F35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22388"/>
            <a:ext cx="3440113" cy="509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>
            <a:extLst>
              <a:ext uri="{FF2B5EF4-FFF2-40B4-BE49-F238E27FC236}">
                <a16:creationId xmlns:a16="http://schemas.microsoft.com/office/drawing/2014/main" id="{0DABC8AF-8F03-4901-A9CD-6F06216E14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188640"/>
            <a:ext cx="7827082" cy="961157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s-ES" sz="3500" b="1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empus Sans ITC" panose="04020404030D07020202" pitchFamily="82" charset="0"/>
              </a:rPr>
              <a:t>EL AMOR MISERICORDIOSO DE DIOS </a:t>
            </a:r>
          </a:p>
          <a:p>
            <a:pPr algn="ctr">
              <a:defRPr/>
            </a:pPr>
            <a:r>
              <a:rPr lang="es-ES" sz="1800" b="1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empus Sans ITC" panose="04020404030D07020202" pitchFamily="82" charset="0"/>
              </a:rPr>
              <a:t>(Lc 15,11-32)</a:t>
            </a:r>
          </a:p>
          <a:p>
            <a:pPr algn="ctr">
              <a:defRPr/>
            </a:pPr>
            <a:endParaRPr lang="es-ES" sz="3500" b="1" kern="10" dirty="0"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>
            <a:extLst>
              <a:ext uri="{FF2B5EF4-FFF2-40B4-BE49-F238E27FC236}">
                <a16:creationId xmlns:a16="http://schemas.microsoft.com/office/drawing/2014/main" id="{AAACED22-C7D1-4028-9A9B-C336B3703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52400"/>
            <a:ext cx="396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ES" sz="6000" b="1">
                <a:solidFill>
                  <a:schemeClr val="tx2"/>
                </a:solidFill>
                <a:latin typeface="Viner Hand ITC" panose="03070502030502020203" pitchFamily="66" charset="0"/>
              </a:rPr>
              <a:t>Tema 6</a:t>
            </a:r>
            <a:endParaRPr lang="es-ES" altLang="es-ES" sz="6000" b="1">
              <a:solidFill>
                <a:schemeClr val="tx2"/>
              </a:solidFill>
              <a:latin typeface="Viner Hand ITC" panose="03070502030502020203" pitchFamily="66" charset="0"/>
            </a:endParaRPr>
          </a:p>
        </p:txBody>
      </p:sp>
      <p:sp>
        <p:nvSpPr>
          <p:cNvPr id="62469" name="WordArt 5">
            <a:extLst>
              <a:ext uri="{FF2B5EF4-FFF2-40B4-BE49-F238E27FC236}">
                <a16:creationId xmlns:a16="http://schemas.microsoft.com/office/drawing/2014/main" id="{AB49FA64-9DFA-4EB7-8D9A-C3BD2B555E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651" y="908051"/>
            <a:ext cx="7344742" cy="792758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s-ES" sz="5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empus Sans ITC" panose="04020404030D07020202" pitchFamily="82" charset="0"/>
              </a:rPr>
              <a:t>El Evangelio de Juan</a:t>
            </a:r>
          </a:p>
        </p:txBody>
      </p:sp>
      <p:pic>
        <p:nvPicPr>
          <p:cNvPr id="43012" name="Imagen 2">
            <a:extLst>
              <a:ext uri="{FF2B5EF4-FFF2-40B4-BE49-F238E27FC236}">
                <a16:creationId xmlns:a16="http://schemas.microsoft.com/office/drawing/2014/main" id="{E18EFA13-FBB0-4C0E-88BA-2CBC2ECD5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8" y="1952625"/>
            <a:ext cx="3095625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4">
            <a:extLst>
              <a:ext uri="{FF2B5EF4-FFF2-40B4-BE49-F238E27FC236}">
                <a16:creationId xmlns:a16="http://schemas.microsoft.com/office/drawing/2014/main" id="{60AD3238-7A72-4078-9BF9-06DC229B0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3" y="1952625"/>
            <a:ext cx="3816350" cy="424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000"/>
              <a:t>Es una reflexión teológica sobre el misterio de Jesús.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000"/>
              <a:t>Es una respuesta a la polémica sobre la divinidad y la humanidad de Jesús.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000"/>
              <a:t>Jesús es reconocido como: El Señor, Profeta, Mesías, Salvador del mundo, Hijo de Dios.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000"/>
              <a:t>Se describen las características del auténtico discípulo.</a:t>
            </a:r>
          </a:p>
        </p:txBody>
      </p:sp>
    </p:spTree>
  </p:cSld>
  <p:clrMapOvr>
    <a:masterClrMapping/>
  </p:clrMapOvr>
  <p:transition spd="slow"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agen 2">
            <a:extLst>
              <a:ext uri="{FF2B5EF4-FFF2-40B4-BE49-F238E27FC236}">
                <a16:creationId xmlns:a16="http://schemas.microsoft.com/office/drawing/2014/main" id="{45B8E123-6B6C-4CAA-877C-3F9C2A242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12875"/>
            <a:ext cx="34829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E2360282-5C9D-4F61-A72F-2DB80C83B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3" y="685800"/>
            <a:ext cx="4884737" cy="54864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s-ES" altLang="es-ES" sz="1900" dirty="0"/>
              <a:t>Este evangelio tiene cinco partes: </a:t>
            </a:r>
          </a:p>
          <a:p>
            <a:pPr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ES" altLang="es-ES" sz="1900" b="1" dirty="0"/>
              <a:t>El Prólogo </a:t>
            </a:r>
            <a:r>
              <a:rPr lang="es-ES" altLang="es-ES" sz="1800" b="1" dirty="0"/>
              <a:t>(1, 1 – 18)</a:t>
            </a:r>
          </a:p>
          <a:p>
            <a:pPr marL="80010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/>
              <a:t>Anuncia los temas: Palabra, vida, luz, verdad, mundo, obscuridad.</a:t>
            </a:r>
            <a:endParaRPr lang="es-ES" altLang="es-ES" sz="1800" b="1" dirty="0"/>
          </a:p>
          <a:p>
            <a:pPr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ES" altLang="es-ES" sz="1900" b="1" dirty="0"/>
              <a:t>El libro de las señales </a:t>
            </a:r>
            <a:r>
              <a:rPr lang="es-ES" altLang="es-ES" sz="1800" b="1" dirty="0"/>
              <a:t>(1, 19 – 12)</a:t>
            </a:r>
          </a:p>
          <a:p>
            <a:pPr marL="80010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/>
              <a:t>Son siete, Jesús es la plenitud.</a:t>
            </a:r>
          </a:p>
          <a:p>
            <a:pPr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ES" altLang="es-ES" sz="1900" b="1" dirty="0"/>
              <a:t>El libro de la comunidad </a:t>
            </a:r>
            <a:r>
              <a:rPr lang="es-ES" altLang="es-ES" sz="1800" b="1" dirty="0"/>
              <a:t>(13 – 17)</a:t>
            </a:r>
          </a:p>
          <a:p>
            <a:pPr marL="80010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/>
              <a:t>Proclama el nuevo mandamiento.</a:t>
            </a:r>
          </a:p>
          <a:p>
            <a:pPr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ES" altLang="es-ES" sz="1900" b="1" dirty="0"/>
              <a:t>El libro de la glorificación </a:t>
            </a:r>
            <a:r>
              <a:rPr lang="es-ES" altLang="es-ES" sz="1800" b="1" dirty="0"/>
              <a:t>(18 – 20)</a:t>
            </a:r>
          </a:p>
          <a:p>
            <a:pPr marL="80010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/>
              <a:t>La pasión y muerte de Jesús es el signo más grande.</a:t>
            </a:r>
            <a:endParaRPr lang="es-ES" altLang="es-ES" sz="1800" b="1" dirty="0"/>
          </a:p>
          <a:p>
            <a:pPr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ES" altLang="es-ES" sz="1900" b="1" dirty="0"/>
              <a:t> Conclusión (21)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/>
              <a:t>El evangelio termina con la confesión de Pedro y su tarea evangelizadora.</a:t>
            </a:r>
            <a:endParaRPr lang="es-ES" altLang="es-ES" sz="1800" b="1" dirty="0"/>
          </a:p>
        </p:txBody>
      </p:sp>
    </p:spTree>
  </p:cSld>
  <p:clrMapOvr>
    <a:masterClrMapping/>
  </p:clrMapOvr>
  <p:transition spd="slow"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>
            <a:extLst>
              <a:ext uri="{FF2B5EF4-FFF2-40B4-BE49-F238E27FC236}">
                <a16:creationId xmlns:a16="http://schemas.microsoft.com/office/drawing/2014/main" id="{A1561CF0-A22C-48F7-95BC-2EEDCE910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0" y="1557338"/>
            <a:ext cx="3644900" cy="49625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s-ES" altLang="es-ES" sz="1900" dirty="0"/>
              <a:t>Este encuentro de Jesús y la samaritana está cargado de símbolos: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b="1" dirty="0"/>
              <a:t>Samaritana</a:t>
            </a:r>
            <a:r>
              <a:rPr lang="es-ES" altLang="es-ES" sz="1900" dirty="0"/>
              <a:t>: </a:t>
            </a:r>
            <a:r>
              <a:rPr lang="es-ES" altLang="es-ES" sz="1800" dirty="0"/>
              <a:t>Representa a todo el pueblo de Samaría.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b="1" dirty="0"/>
              <a:t>Pozo: </a:t>
            </a:r>
            <a:r>
              <a:rPr lang="es-ES" altLang="es-ES" sz="1800" dirty="0"/>
              <a:t>Lugar de encuentro.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b="1" dirty="0"/>
              <a:t>Medio día: </a:t>
            </a:r>
            <a:r>
              <a:rPr lang="es-ES" altLang="es-ES" sz="1800" dirty="0"/>
              <a:t>Todo se revela.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b="1" dirty="0"/>
              <a:t>Jesús pide de beber: </a:t>
            </a:r>
            <a:r>
              <a:rPr lang="es-ES" altLang="es-ES" sz="1800" dirty="0"/>
              <a:t>Supera las discriminaciones de raza y sexo.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b="1" dirty="0"/>
              <a:t>Cinco maridos: </a:t>
            </a:r>
            <a:r>
              <a:rPr lang="es-ES" altLang="es-ES" sz="1800" dirty="0"/>
              <a:t>Dioses extranjeros.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b="1" dirty="0"/>
              <a:t>Abandona su cántaro: </a:t>
            </a:r>
            <a:r>
              <a:rPr lang="es-ES" altLang="es-ES" sz="1800" dirty="0"/>
              <a:t>Abandona su vida pasada.</a:t>
            </a:r>
          </a:p>
        </p:txBody>
      </p:sp>
      <p:pic>
        <p:nvPicPr>
          <p:cNvPr id="45059" name="Imagen 2">
            <a:extLst>
              <a:ext uri="{FF2B5EF4-FFF2-40B4-BE49-F238E27FC236}">
                <a16:creationId xmlns:a16="http://schemas.microsoft.com/office/drawing/2014/main" id="{83309EDA-356A-4C13-8EBC-E676EBB5D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2420938"/>
            <a:ext cx="38608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3">
            <a:extLst>
              <a:ext uri="{FF2B5EF4-FFF2-40B4-BE49-F238E27FC236}">
                <a16:creationId xmlns:a16="http://schemas.microsoft.com/office/drawing/2014/main" id="{4A43BADD-24E0-4733-8473-933DFBEB43A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9592" y="615950"/>
            <a:ext cx="6908601" cy="868834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s-ES" sz="3500" b="1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empus Sans ITC" panose="04020404030D07020202" pitchFamily="82" charset="0"/>
              </a:rPr>
              <a:t>JESÚS ES EL AGUA DE VIDA </a:t>
            </a:r>
          </a:p>
          <a:p>
            <a:pPr algn="ctr">
              <a:defRPr/>
            </a:pPr>
            <a:r>
              <a:rPr lang="es-ES" sz="1800" b="1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empus Sans ITC" panose="04020404030D07020202" pitchFamily="82" charset="0"/>
              </a:rPr>
              <a:t>(Jn 4,1-42)</a:t>
            </a:r>
          </a:p>
        </p:txBody>
      </p:sp>
    </p:spTree>
  </p:cSld>
  <p:clrMapOvr>
    <a:masterClrMapping/>
  </p:clrMapOvr>
  <p:transition spd="slow"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Imagen 2">
            <a:extLst>
              <a:ext uri="{FF2B5EF4-FFF2-40B4-BE49-F238E27FC236}">
                <a16:creationId xmlns:a16="http://schemas.microsoft.com/office/drawing/2014/main" id="{B4BAF22D-D319-49CA-BEAF-506A01E1F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93863"/>
            <a:ext cx="262572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>
            <a:extLst>
              <a:ext uri="{FF2B5EF4-FFF2-40B4-BE49-F238E27FC236}">
                <a16:creationId xmlns:a16="http://schemas.microsoft.com/office/drawing/2014/main" id="{CFCAEF19-066F-466D-A8AF-3104DC864F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3568" y="404664"/>
            <a:ext cx="8254389" cy="936104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s-ES" sz="3000" b="1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empus Sans ITC" panose="04020404030D07020202" pitchFamily="82" charset="0"/>
              </a:rPr>
              <a:t>YO SOY EL CAMINO LA VERDAD Y LA VIDA </a:t>
            </a:r>
          </a:p>
          <a:p>
            <a:pPr algn="ctr">
              <a:defRPr/>
            </a:pPr>
            <a:r>
              <a:rPr lang="es-ES" sz="1800" b="1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empus Sans ITC" panose="04020404030D07020202" pitchFamily="82" charset="0"/>
              </a:rPr>
              <a:t>(Jn 14,1-9)</a:t>
            </a:r>
          </a:p>
          <a:p>
            <a:pPr algn="ctr">
              <a:defRPr/>
            </a:pPr>
            <a:r>
              <a:rPr lang="es-ES" sz="3000" b="1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empus Sans ITC" panose="04020404030D07020202" pitchFamily="8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37AF9D-C0F6-488E-997D-4A9AD9C70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6288" y="1916113"/>
            <a:ext cx="3644900" cy="39465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s-ES" altLang="es-ES" sz="1900" dirty="0"/>
              <a:t>Jesús es el camino la verdad y la vida que nos conduce a Dios, a la verdadera vida.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b="1" dirty="0"/>
              <a:t>Camino</a:t>
            </a:r>
            <a:r>
              <a:rPr lang="es-ES" altLang="es-ES" sz="1900" dirty="0"/>
              <a:t>: </a:t>
            </a:r>
            <a:r>
              <a:rPr lang="es-ES" altLang="es-ES" sz="1800" dirty="0"/>
              <a:t>Es el modelo a seguir.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b="1" dirty="0"/>
              <a:t>Verdad: </a:t>
            </a:r>
            <a:r>
              <a:rPr lang="es-ES" altLang="es-ES" sz="1800" dirty="0"/>
              <a:t>Jesús con sus gestos y actitudes revela el rostro amoroso de Dios.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b="1" dirty="0"/>
              <a:t>Vida: </a:t>
            </a:r>
            <a:r>
              <a:rPr lang="es-ES" altLang="es-ES" sz="1800" dirty="0"/>
              <a:t>Jesús vino para que “tengan vida y la tengan en abundancia”. Lucha con todo lo que impide la vida.</a:t>
            </a:r>
          </a:p>
        </p:txBody>
      </p:sp>
    </p:spTree>
  </p:cSld>
  <p:clrMapOvr>
    <a:masterClrMapping/>
  </p:clrMapOvr>
  <p:transition spd="slow"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magen 2">
            <a:extLst>
              <a:ext uri="{FF2B5EF4-FFF2-40B4-BE49-F238E27FC236}">
                <a16:creationId xmlns:a16="http://schemas.microsoft.com/office/drawing/2014/main" id="{32B3DE3E-BA09-453E-B1FD-DCB7CAE47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1847850"/>
            <a:ext cx="3832225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>
            <a:extLst>
              <a:ext uri="{FF2B5EF4-FFF2-40B4-BE49-F238E27FC236}">
                <a16:creationId xmlns:a16="http://schemas.microsoft.com/office/drawing/2014/main" id="{113BE329-0C0B-4ACD-B9AE-01F7021086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64581" y="548680"/>
            <a:ext cx="7957714" cy="936104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s-ES" sz="3500" b="1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empus Sans ITC" panose="04020404030D07020202" pitchFamily="82" charset="0"/>
              </a:rPr>
              <a:t>YO SOY LA RESURRECCIÓN Y LA VIDA </a:t>
            </a:r>
          </a:p>
          <a:p>
            <a:pPr algn="ctr">
              <a:defRPr/>
            </a:pPr>
            <a:r>
              <a:rPr lang="es-ES" sz="1900" b="1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empus Sans ITC" panose="04020404030D07020202" pitchFamily="82" charset="0"/>
              </a:rPr>
              <a:t>(Jn 11,1-44)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D905D-908E-4A8B-8B1B-8A790BB1D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8" y="1449388"/>
            <a:ext cx="4316412" cy="52165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s-ES" altLang="es-ES" sz="1900" dirty="0"/>
              <a:t>La resurrección de Lázaro nos hace descubrir que  Jesús es la resurrección que da la vida.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s-ES" altLang="es-ES" sz="1900" dirty="0"/>
              <a:t>Veamos algunos símbolos: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b="1" dirty="0"/>
              <a:t>Betania</a:t>
            </a:r>
            <a:r>
              <a:rPr lang="es-ES" altLang="es-ES" sz="1900" dirty="0"/>
              <a:t>: </a:t>
            </a:r>
            <a:r>
              <a:rPr lang="es-ES" altLang="es-ES" sz="1800" dirty="0"/>
              <a:t>Es la casa de Dios, los pobres, de los amigos que aman a Jesús.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b="1" dirty="0"/>
              <a:t>Lázaro: </a:t>
            </a:r>
            <a:r>
              <a:rPr lang="es-ES" altLang="es-ES" sz="1800" dirty="0"/>
              <a:t>Representa a la comunidad que creen en Jesús.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b="1" dirty="0"/>
              <a:t>4 días después: </a:t>
            </a:r>
            <a:r>
              <a:rPr lang="es-ES" altLang="es-ES" sz="1800" dirty="0"/>
              <a:t>Fin de todas las esperanzas de vida.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b="1" dirty="0"/>
              <a:t>Enfermedad y muerte: </a:t>
            </a:r>
            <a:r>
              <a:rPr lang="es-ES" altLang="es-ES" sz="1800" dirty="0"/>
              <a:t>Ejemplifica lo que nos hace el pecado.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b="1" dirty="0"/>
              <a:t>Marta: </a:t>
            </a:r>
            <a:r>
              <a:rPr lang="es-ES" altLang="es-ES" sz="1800" dirty="0"/>
              <a:t>Representa a los discípulos que ven la muerte de forma fatal.</a:t>
            </a:r>
          </a:p>
        </p:txBody>
      </p:sp>
    </p:spTree>
  </p:cSld>
  <p:clrMapOvr>
    <a:masterClrMapping/>
  </p:clrMapOvr>
  <p:transition spd="slow"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n 2">
            <a:extLst>
              <a:ext uri="{FF2B5EF4-FFF2-40B4-BE49-F238E27FC236}">
                <a16:creationId xmlns:a16="http://schemas.microsoft.com/office/drawing/2014/main" id="{6820C252-37B2-44A8-B245-F2E26A96A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41488"/>
            <a:ext cx="3241675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>
            <a:extLst>
              <a:ext uri="{FF2B5EF4-FFF2-40B4-BE49-F238E27FC236}">
                <a16:creationId xmlns:a16="http://schemas.microsoft.com/office/drawing/2014/main" id="{6630B964-0EE9-4D16-A28A-E88657F5C3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7584" y="356741"/>
            <a:ext cx="7050360" cy="978347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s-ES" sz="3500" b="1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empus Sans ITC" panose="04020404030D07020202" pitchFamily="82" charset="0"/>
              </a:rPr>
              <a:t>JESÚS ES EL PAN DE VIDA </a:t>
            </a:r>
          </a:p>
          <a:p>
            <a:pPr algn="ctr">
              <a:defRPr/>
            </a:pPr>
            <a:r>
              <a:rPr lang="es-ES" sz="1900" b="1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empus Sans ITC" panose="04020404030D07020202" pitchFamily="82" charset="0"/>
              </a:rPr>
              <a:t>(Jn 6,48-58)</a:t>
            </a:r>
          </a:p>
          <a:p>
            <a:pPr algn="ctr">
              <a:defRPr/>
            </a:pPr>
            <a:endParaRPr lang="es-ES" sz="3500" b="1" kern="10" dirty="0"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3CE60A-137A-42E4-86A0-56D800BD7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468438"/>
            <a:ext cx="4752975" cy="50625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s-ES" altLang="es-ES" sz="1900" dirty="0"/>
              <a:t>Jesús es el Pan de vida, el Pan viviente, es la misma vida, nos pertenecemos a Él.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s-ES" altLang="es-ES" sz="1900" dirty="0"/>
              <a:t>Veamos algunos símbolos: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b="1" dirty="0"/>
              <a:t>Montaña</a:t>
            </a:r>
            <a:r>
              <a:rPr lang="es-ES" altLang="es-ES" sz="1900" dirty="0"/>
              <a:t>: </a:t>
            </a:r>
            <a:r>
              <a:rPr lang="es-ES" altLang="es-ES" sz="1800" dirty="0"/>
              <a:t>Encuentro de Dios con la humanidad.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b="1" dirty="0"/>
              <a:t>Pascua: </a:t>
            </a:r>
            <a:r>
              <a:rPr lang="es-ES" altLang="es-ES" sz="1800" dirty="0"/>
              <a:t>Nueva en Cristo Jesús.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b="1" dirty="0"/>
              <a:t>Hierva en abundancia: </a:t>
            </a:r>
            <a:r>
              <a:rPr lang="es-ES" altLang="es-ES" sz="1800" dirty="0"/>
              <a:t>Del desierto a al vida.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b="1" dirty="0"/>
              <a:t>Al otro lado del Mar de Galilea: </a:t>
            </a:r>
            <a:r>
              <a:rPr lang="es-ES" altLang="es-ES" sz="1800" dirty="0"/>
              <a:t>Territorio pagano.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b="1" dirty="0"/>
              <a:t>12 canastos: </a:t>
            </a:r>
            <a:r>
              <a:rPr lang="es-ES" altLang="es-ES" sz="1800" dirty="0"/>
              <a:t>Representa la organización.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b="1" dirty="0"/>
              <a:t>5 panes y 2 peces:</a:t>
            </a:r>
            <a:r>
              <a:rPr lang="es-ES" altLang="es-ES" sz="1800" dirty="0"/>
              <a:t> 7 perfección, totalidad.</a:t>
            </a:r>
          </a:p>
        </p:txBody>
      </p:sp>
    </p:spTree>
  </p:cSld>
  <p:clrMapOvr>
    <a:masterClrMapping/>
  </p:clrMapOvr>
  <p:transition spd="slow"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agen 3">
            <a:extLst>
              <a:ext uri="{FF2B5EF4-FFF2-40B4-BE49-F238E27FC236}">
                <a16:creationId xmlns:a16="http://schemas.microsoft.com/office/drawing/2014/main" id="{04BA2227-4CE9-415D-AF43-92D1A9FE3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5738"/>
            <a:ext cx="8642350" cy="654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2">
            <a:extLst>
              <a:ext uri="{FF2B5EF4-FFF2-40B4-BE49-F238E27FC236}">
                <a16:creationId xmlns:a16="http://schemas.microsoft.com/office/drawing/2014/main" id="{40A02D3F-49E8-4739-867C-6CD5400B2A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53000" y="4114800"/>
            <a:ext cx="3886200" cy="12192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s-E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El Señor nos bendiga</a:t>
            </a:r>
          </a:p>
        </p:txBody>
      </p:sp>
      <p:sp>
        <p:nvSpPr>
          <p:cNvPr id="50179" name="Text Box 4">
            <a:extLst>
              <a:ext uri="{FF2B5EF4-FFF2-40B4-BE49-F238E27FC236}">
                <a16:creationId xmlns:a16="http://schemas.microsoft.com/office/drawing/2014/main" id="{DAC6A8FD-FE7E-4235-A244-7D7309302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667000"/>
            <a:ext cx="441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C" altLang="es-ES" sz="4000">
                <a:latin typeface="Tahoma" panose="020B0604030504040204" pitchFamily="34" charset="0"/>
              </a:rPr>
              <a:t>¡Hasta la próxima!</a:t>
            </a:r>
            <a:endParaRPr lang="es-ES" altLang="es-ES" sz="4000">
              <a:latin typeface="Tahoma" panose="020B0604030504040204" pitchFamily="34" charset="0"/>
            </a:endParaRPr>
          </a:p>
        </p:txBody>
      </p:sp>
      <p:pic>
        <p:nvPicPr>
          <p:cNvPr id="50180" name="Imagen 2">
            <a:extLst>
              <a:ext uri="{FF2B5EF4-FFF2-40B4-BE49-F238E27FC236}">
                <a16:creationId xmlns:a16="http://schemas.microsoft.com/office/drawing/2014/main" id="{3CD01B36-05BD-48AD-97A8-D04250872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476250"/>
            <a:ext cx="359727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3">
            <a:extLst>
              <a:ext uri="{FF2B5EF4-FFF2-40B4-BE49-F238E27FC236}">
                <a16:creationId xmlns:a16="http://schemas.microsoft.com/office/drawing/2014/main" id="{1427D7FB-C1BA-47F9-9DD7-A6AEACAEA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76475"/>
            <a:ext cx="819308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5">
            <a:extLst>
              <a:ext uri="{FF2B5EF4-FFF2-40B4-BE49-F238E27FC236}">
                <a16:creationId xmlns:a16="http://schemas.microsoft.com/office/drawing/2014/main" id="{ACCA431C-6D8F-4E03-8859-6AA46AC51C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7544" y="764704"/>
            <a:ext cx="8208912" cy="710208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s-ES" sz="5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empus Sans ITC" panose="04020404030D07020202" pitchFamily="82" charset="0"/>
              </a:rPr>
              <a:t>La redacción de los Evangelios</a:t>
            </a:r>
          </a:p>
        </p:txBody>
      </p:sp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6">
            <a:extLst>
              <a:ext uri="{FF2B5EF4-FFF2-40B4-BE49-F238E27FC236}">
                <a16:creationId xmlns:a16="http://schemas.microsoft.com/office/drawing/2014/main" id="{04B00657-724C-46D4-84AE-7C6AD944F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833" y="3345603"/>
            <a:ext cx="5633311" cy="350095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s-ES" sz="22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El Hecho: La vida de Jesús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El origen de los Evangelios son: </a:t>
            </a:r>
          </a:p>
          <a:p>
            <a:pPr marL="1085850" lvl="1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Jesús </a:t>
            </a:r>
          </a:p>
          <a:p>
            <a:pPr marL="1085850" lvl="1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Discípulos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La raíz de la tradición evangélica son:</a:t>
            </a:r>
          </a:p>
          <a:p>
            <a:pPr marL="1085850" lvl="1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Las palabras y </a:t>
            </a:r>
          </a:p>
          <a:p>
            <a:pPr marL="1085850" lvl="1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Los signos de Jesús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Se transmitieron de forma oral (memoria).</a:t>
            </a:r>
            <a:endParaRPr lang="es-ES" altLang="es-ES" sz="1800" dirty="0">
              <a:latin typeface="Tahoma" panose="020B0604030504040204" pitchFamily="34" charset="0"/>
            </a:endParaRPr>
          </a:p>
        </p:txBody>
      </p:sp>
      <p:pic>
        <p:nvPicPr>
          <p:cNvPr id="7171" name="Imagen 4">
            <a:extLst>
              <a:ext uri="{FF2B5EF4-FFF2-40B4-BE49-F238E27FC236}">
                <a16:creationId xmlns:a16="http://schemas.microsoft.com/office/drawing/2014/main" id="{495D7D03-B55E-4E07-901E-1B95BD741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421322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4AAC5A0D-F884-41EC-A73A-FA95796AC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072" y="631284"/>
            <a:ext cx="3687933" cy="213904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s-ES" sz="1900" kern="10" dirty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Años: 6 – 30 d.C.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s-ES" sz="1900" kern="10" dirty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Jesús Histórico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s-ES" sz="1900" kern="10" dirty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Predicador Ambulante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s-ES" sz="1900" kern="10" dirty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deja escritos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s-ES" sz="1900" kern="10" dirty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la acción de Dios</a:t>
            </a:r>
          </a:p>
        </p:txBody>
      </p:sp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6">
            <a:extLst>
              <a:ext uri="{FF2B5EF4-FFF2-40B4-BE49-F238E27FC236}">
                <a16:creationId xmlns:a16="http://schemas.microsoft.com/office/drawing/2014/main" id="{359A1F24-08C6-4A20-B836-DCEA01C16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07" y="3396037"/>
            <a:ext cx="8568952" cy="33547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s-ES" sz="22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La memoria: Los recuerdos de Jesús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La clave fundamental es la resurrección de Jesús.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Sus palabras y signos fueron transmitidos a través de la:</a:t>
            </a:r>
          </a:p>
          <a:p>
            <a:pPr marL="1085850" lvl="1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Predicación.</a:t>
            </a:r>
          </a:p>
          <a:p>
            <a:pPr marL="1085850" lvl="1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Catequesis.</a:t>
            </a:r>
          </a:p>
          <a:p>
            <a:pPr marL="1085850" lvl="1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Celebración.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Nació la colección de los dichos de Jesús; la tradición de sus hechos y se releyó el Antiguo Testamento a la luz del resucitado.</a:t>
            </a:r>
            <a:endParaRPr lang="es-ES" altLang="es-ES" sz="1800" dirty="0">
              <a:latin typeface="Tahoma" panose="020B0604030504040204" pitchFamily="34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D9B0AE6E-244A-4099-8C9F-CE1DE1AD9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072" y="631284"/>
            <a:ext cx="3687933" cy="213904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s-ES" sz="1900" b="1" kern="10" dirty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Años: 33 – 70 d.C.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s-ES" sz="1900" b="1" kern="10" dirty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Jesús Predicado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s-ES" sz="1900" b="1" kern="10" dirty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Comunidad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s-ES" sz="1900" b="1" kern="10" dirty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Anuncio apasionado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s-ES" sz="1900" b="1" kern="10" dirty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Kerigma</a:t>
            </a:r>
          </a:p>
        </p:txBody>
      </p:sp>
      <p:pic>
        <p:nvPicPr>
          <p:cNvPr id="8196" name="Imagen 2">
            <a:extLst>
              <a:ext uri="{FF2B5EF4-FFF2-40B4-BE49-F238E27FC236}">
                <a16:creationId xmlns:a16="http://schemas.microsoft.com/office/drawing/2014/main" id="{0F3B61EC-2D5F-41E4-86BD-C6F701497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765175"/>
            <a:ext cx="31210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6">
            <a:extLst>
              <a:ext uri="{FF2B5EF4-FFF2-40B4-BE49-F238E27FC236}">
                <a16:creationId xmlns:a16="http://schemas.microsoft.com/office/drawing/2014/main" id="{B3E16428-FD51-4319-B0AA-852A019AC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69" y="3287450"/>
            <a:ext cx="7857216" cy="33547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s-ES" sz="22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La escritura: La redacción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Destrucción del Templo de Jerusalén año 70: </a:t>
            </a:r>
          </a:p>
          <a:p>
            <a:pPr marL="1085850" lvl="1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El judaísmo se centra en el cumplimiento estricto de la Ley.</a:t>
            </a:r>
          </a:p>
          <a:p>
            <a:pPr marL="1085850" lvl="1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Ruptura entre la Iglesia Cristiana y la Sinagoga Judía.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Con la muerte de los apóstoles se hace urgente:</a:t>
            </a:r>
          </a:p>
          <a:p>
            <a:pPr marL="1085850" lvl="1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Conservar de forma fidedigna las tradiciones recibidas.</a:t>
            </a:r>
          </a:p>
          <a:p>
            <a:pPr marL="1085850" lvl="1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Reunir y unificar estas tradiciones para iluminar las nuevas circunstancias que viven las comunidades.</a:t>
            </a:r>
            <a:endParaRPr lang="es-ES" altLang="es-ES" sz="1800" dirty="0">
              <a:latin typeface="Tahoma" panose="020B0604030504040204" pitchFamily="34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589B502D-4531-44B7-B4A1-B6CB3116E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1063026"/>
            <a:ext cx="3687933" cy="126188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s-ES" sz="1900" b="1" kern="10" dirty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Años: 70 – 100 d.C.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s-ES" sz="1900" b="1" kern="10" dirty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Jesús de los escritos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s-ES" sz="1900" b="1" kern="10" dirty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Los Textos de Mc; Mt; Lc; Jn</a:t>
            </a:r>
          </a:p>
        </p:txBody>
      </p:sp>
      <p:pic>
        <p:nvPicPr>
          <p:cNvPr id="9220" name="Imagen 2">
            <a:extLst>
              <a:ext uri="{FF2B5EF4-FFF2-40B4-BE49-F238E27FC236}">
                <a16:creationId xmlns:a16="http://schemas.microsoft.com/office/drawing/2014/main" id="{DC2EC308-6E0E-49CC-B21C-008650C99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250825"/>
            <a:ext cx="33845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B5DE08D6-F2F4-4816-ADA5-3D98D4AC8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52400"/>
            <a:ext cx="396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ES" sz="6000" b="1">
                <a:solidFill>
                  <a:schemeClr val="tx2"/>
                </a:solidFill>
                <a:latin typeface="Viner Hand ITC" panose="03070502030502020203" pitchFamily="66" charset="0"/>
              </a:rPr>
              <a:t>Tema 2</a:t>
            </a:r>
            <a:endParaRPr lang="es-ES" altLang="es-ES" sz="6000" b="1">
              <a:solidFill>
                <a:schemeClr val="tx2"/>
              </a:solidFill>
              <a:latin typeface="Viner Hand ITC" panose="03070502030502020203" pitchFamily="66" charset="0"/>
            </a:endParaRPr>
          </a:p>
        </p:txBody>
      </p:sp>
      <p:sp>
        <p:nvSpPr>
          <p:cNvPr id="13317" name="WordArt 5">
            <a:extLst>
              <a:ext uri="{FF2B5EF4-FFF2-40B4-BE49-F238E27FC236}">
                <a16:creationId xmlns:a16="http://schemas.microsoft.com/office/drawing/2014/main" id="{BE4B7884-C75D-4671-AB12-D3D1971812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9512" y="974504"/>
            <a:ext cx="8569002" cy="914400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s-ES" sz="5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empus Sans ITC" panose="04020404030D07020202" pitchFamily="82" charset="0"/>
              </a:rPr>
              <a:t>Presentación de los Evangelistas</a:t>
            </a:r>
          </a:p>
        </p:txBody>
      </p:sp>
      <p:pic>
        <p:nvPicPr>
          <p:cNvPr id="10244" name="Imagen 2">
            <a:extLst>
              <a:ext uri="{FF2B5EF4-FFF2-40B4-BE49-F238E27FC236}">
                <a16:creationId xmlns:a16="http://schemas.microsoft.com/office/drawing/2014/main" id="{C0E660A5-1A59-4BE5-B350-ACEBC7941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89125"/>
            <a:ext cx="7775575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3321</Words>
  <Application>Microsoft Office PowerPoint</Application>
  <PresentationFormat>Presentación en pantalla (4:3)</PresentationFormat>
  <Paragraphs>443</Paragraphs>
  <Slides>48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58" baseType="lpstr">
      <vt:lpstr>Arial</vt:lpstr>
      <vt:lpstr>Arial Black</vt:lpstr>
      <vt:lpstr>High Tower Text</vt:lpstr>
      <vt:lpstr>Matura MT Script Capitals</vt:lpstr>
      <vt:lpstr>Tahoma</vt:lpstr>
      <vt:lpstr>Tempus Sans ITC</vt:lpstr>
      <vt:lpstr>Times New Roman</vt:lpstr>
      <vt:lpstr>Viner Hand ITC</vt:lpstr>
      <vt:lpstr>Wingdings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PERSONAL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ALBO</dc:creator>
  <cp:lastModifiedBy>Lauren Fernández</cp:lastModifiedBy>
  <cp:revision>132</cp:revision>
  <dcterms:created xsi:type="dcterms:W3CDTF">2007-07-19T13:53:54Z</dcterms:created>
  <dcterms:modified xsi:type="dcterms:W3CDTF">2022-06-20T20:36:00Z</dcterms:modified>
</cp:coreProperties>
</file>