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6"/>
  </p:notesMasterIdLst>
  <p:handoutMasterIdLst>
    <p:handoutMasterId r:id="rId27"/>
  </p:handoutMasterIdLst>
  <p:sldIdLst>
    <p:sldId id="256" r:id="rId3"/>
    <p:sldId id="281" r:id="rId4"/>
    <p:sldId id="262" r:id="rId5"/>
    <p:sldId id="313" r:id="rId6"/>
    <p:sldId id="263" r:id="rId7"/>
    <p:sldId id="329" r:id="rId8"/>
    <p:sldId id="330" r:id="rId9"/>
    <p:sldId id="331" r:id="rId10"/>
    <p:sldId id="328" r:id="rId11"/>
    <p:sldId id="260" r:id="rId12"/>
    <p:sldId id="315" r:id="rId13"/>
    <p:sldId id="316" r:id="rId14"/>
    <p:sldId id="332" r:id="rId15"/>
    <p:sldId id="318" r:id="rId16"/>
    <p:sldId id="319" r:id="rId17"/>
    <p:sldId id="321" r:id="rId18"/>
    <p:sldId id="322" r:id="rId19"/>
    <p:sldId id="324" r:id="rId20"/>
    <p:sldId id="327" r:id="rId21"/>
    <p:sldId id="326" r:id="rId22"/>
    <p:sldId id="325" r:id="rId23"/>
    <p:sldId id="333" r:id="rId24"/>
    <p:sldId id="290" r:id="rId25"/>
  </p:sldIdLst>
  <p:sldSz cx="9144000" cy="5143500" type="screen16x9"/>
  <p:notesSz cx="6858000" cy="9144000"/>
  <p:embeddedFontLst>
    <p:embeddedFont>
      <p:font typeface="Berkshire Swash" panose="02000505000000020003" pitchFamily="2" charset="0"/>
      <p:regular r:id="rId28"/>
    </p:embeddedFont>
    <p:embeddedFont>
      <p:font typeface="Bitter" panose="020B0604020202020204" charset="0"/>
      <p:regular r:id="rId29"/>
      <p:bold r:id="rId30"/>
      <p:italic r:id="rId31"/>
      <p:boldItalic r:id="rId32"/>
    </p:embeddedFont>
    <p:embeddedFont>
      <p:font typeface="Didact Gothic" panose="00000500000000000000" pitchFamily="2" charset="0"/>
      <p:regular r:id="rId33"/>
    </p:embeddedFont>
    <p:embeddedFont>
      <p:font typeface="Nunito" pitchFamily="2" charset="0"/>
      <p:regular r:id="rId34"/>
      <p:bold r:id="rId35"/>
      <p:italic r:id="rId36"/>
      <p:boldItalic r:id="rId37"/>
    </p:embeddedFont>
    <p:embeddedFont>
      <p:font typeface="PT Sans" panose="020B05030202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snapToGrid="0">
      <p:cViewPr varScale="1">
        <p:scale>
          <a:sx n="114" d="100"/>
          <a:sy n="114" d="100"/>
        </p:scale>
        <p:origin x="720" y="108"/>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10/6/2024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37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14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322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45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86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07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3300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2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5.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6.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8.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1124" y="101743"/>
            <a:ext cx="958788" cy="273184"/>
          </a:xfrm>
          <a:prstGeom prst="rect">
            <a:avLst/>
          </a:prstGeom>
        </p:spPr>
      </p:pic>
      <p:sp>
        <p:nvSpPr>
          <p:cNvPr id="398" name="Google Shape;398;p41"/>
          <p:cNvSpPr txBox="1">
            <a:spLocks noGrp="1"/>
          </p:cNvSpPr>
          <p:nvPr>
            <p:ph type="subTitle" idx="1"/>
          </p:nvPr>
        </p:nvSpPr>
        <p:spPr>
          <a:xfrm>
            <a:off x="704850" y="941033"/>
            <a:ext cx="5014463" cy="3994951"/>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400" dirty="0"/>
              <a:t>El texto nos señala que, en el camino de la evangelización, los primeros cristianos tuvieron varios caminos para escoger, y para hacer una buena elección supieron discernir en el Espíritu Santo aquello que mejor convenía a la santidad de todos. Para explicar este texto nos valemos de unos símbolos: un vaso y agua.</a:t>
            </a:r>
            <a:endParaRPr lang="en-US" sz="2400" dirty="0"/>
          </a:p>
        </p:txBody>
      </p:sp>
      <p:pic>
        <p:nvPicPr>
          <p:cNvPr id="7" name="Imagen 6">
            <a:extLst>
              <a:ext uri="{FF2B5EF4-FFF2-40B4-BE49-F238E27FC236}">
                <a16:creationId xmlns:a16="http://schemas.microsoft.com/office/drawing/2014/main" id="{B571896F-362D-2669-2518-A7B084B395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9287" y="740057"/>
            <a:ext cx="3094714" cy="4403444"/>
          </a:xfrm>
          <a:prstGeom prst="rect">
            <a:avLst/>
          </a:prstGeom>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327642" y="329080"/>
            <a:ext cx="8247420"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solidFill>
                  <a:schemeClr val="accent1"/>
                </a:solidFill>
              </a:rPr>
              <a:t>Primer camino: apertura incondicional a los gentiles.</a:t>
            </a:r>
            <a:endParaRPr lang="es-ES" sz="2400" dirty="0">
              <a:solidFill>
                <a:schemeClr val="accent1"/>
              </a:solidFill>
            </a:endParaRPr>
          </a:p>
        </p:txBody>
      </p:sp>
      <p:sp>
        <p:nvSpPr>
          <p:cNvPr id="398" name="Google Shape;398;p41"/>
          <p:cNvSpPr txBox="1">
            <a:spLocks noGrp="1"/>
          </p:cNvSpPr>
          <p:nvPr>
            <p:ph type="subTitle" idx="1"/>
          </p:nvPr>
        </p:nvSpPr>
        <p:spPr>
          <a:xfrm>
            <a:off x="834187" y="876934"/>
            <a:ext cx="6447457" cy="3937486"/>
          </a:xfrm>
          <a:prstGeom prst="rect">
            <a:avLst/>
          </a:prstGeom>
        </p:spPr>
        <p:txBody>
          <a:bodyPr spcFirstLastPara="1" wrap="square" lIns="91425" tIns="91425" rIns="91425" bIns="91425" anchor="ctr" anchorCtr="0">
            <a:noAutofit/>
          </a:bodyPr>
          <a:lstStyle/>
          <a:p>
            <a:pPr marL="0" lvl="0" indent="0" rtl="0">
              <a:lnSpc>
                <a:spcPts val="2400"/>
              </a:lnSpc>
              <a:spcBef>
                <a:spcPts val="0"/>
              </a:spcBef>
              <a:buNone/>
            </a:pPr>
            <a:r>
              <a:rPr lang="es-MX" sz="2200" dirty="0"/>
              <a:t>Lo representan Pablo y Bernabé. Ellos, luego de su experiencia misionera en Antioquía, descubrieron que Jesús era quien salvaba, y no era necesario que los gentiles cumplan estrictamente con la Ley de Moisés. Para ellos, se trataba de agradecer el agua que se les había ofrecido, pero eso no implicaba </a:t>
            </a:r>
          </a:p>
          <a:p>
            <a:pPr marL="0" lvl="0" indent="0" rtl="0">
              <a:lnSpc>
                <a:spcPts val="2400"/>
              </a:lnSpc>
              <a:spcBef>
                <a:spcPts val="0"/>
              </a:spcBef>
              <a:buNone/>
            </a:pPr>
            <a:r>
              <a:rPr lang="es-MX" sz="2200" dirty="0"/>
              <a:t>quedarse con el recipiente. </a:t>
            </a:r>
          </a:p>
          <a:p>
            <a:pPr marL="0" lvl="0" indent="0" rtl="0">
              <a:lnSpc>
                <a:spcPts val="2400"/>
              </a:lnSpc>
              <a:spcBef>
                <a:spcPts val="0"/>
              </a:spcBef>
              <a:buNone/>
            </a:pPr>
            <a:r>
              <a:rPr lang="es-MX" sz="2200" dirty="0"/>
              <a:t>Dicho de otro modo, </a:t>
            </a:r>
          </a:p>
          <a:p>
            <a:pPr marL="0" lvl="0" indent="0" rtl="0">
              <a:lnSpc>
                <a:spcPts val="2400"/>
              </a:lnSpc>
              <a:spcBef>
                <a:spcPts val="0"/>
              </a:spcBef>
              <a:buNone/>
            </a:pPr>
            <a:r>
              <a:rPr lang="es-MX" sz="2200" dirty="0"/>
              <a:t>al pueblo judío se lo respetaba </a:t>
            </a:r>
          </a:p>
          <a:p>
            <a:pPr marL="0" lvl="0" indent="0" rtl="0">
              <a:lnSpc>
                <a:spcPts val="2400"/>
              </a:lnSpc>
              <a:spcBef>
                <a:spcPts val="0"/>
              </a:spcBef>
              <a:buNone/>
            </a:pPr>
            <a:r>
              <a:rPr lang="es-MX" sz="2200" dirty="0"/>
              <a:t>por dar la Palabra de Dios, </a:t>
            </a:r>
          </a:p>
          <a:p>
            <a:pPr marL="0" lvl="0" indent="0" rtl="0">
              <a:lnSpc>
                <a:spcPts val="2400"/>
              </a:lnSpc>
              <a:spcBef>
                <a:spcPts val="0"/>
              </a:spcBef>
              <a:buNone/>
            </a:pPr>
            <a:r>
              <a:rPr lang="es-MX" sz="2200" dirty="0"/>
              <a:t>pero no querían quedarse </a:t>
            </a:r>
          </a:p>
          <a:p>
            <a:pPr marL="0" lvl="0" indent="0" rtl="0">
              <a:lnSpc>
                <a:spcPts val="2400"/>
              </a:lnSpc>
              <a:spcBef>
                <a:spcPts val="0"/>
              </a:spcBef>
              <a:buNone/>
            </a:pPr>
            <a:r>
              <a:rPr lang="es-MX" sz="2200" dirty="0"/>
              <a:t>con sus costumbres y ritos.</a:t>
            </a:r>
            <a:endParaRPr lang="en-US" sz="22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pic>
        <p:nvPicPr>
          <p:cNvPr id="6" name="Imagen 5">
            <a:extLst>
              <a:ext uri="{FF2B5EF4-FFF2-40B4-BE49-F238E27FC236}">
                <a16:creationId xmlns:a16="http://schemas.microsoft.com/office/drawing/2014/main" id="{D752C28A-68A3-2442-0BE5-E1417AFBEB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2776756"/>
            <a:ext cx="3118506" cy="2417374"/>
          </a:xfrm>
          <a:prstGeom prst="rect">
            <a:avLst/>
          </a:prstGeom>
        </p:spPr>
      </p:pic>
      <p:pic>
        <p:nvPicPr>
          <p:cNvPr id="10" name="Imagen 9">
            <a:extLst>
              <a:ext uri="{FF2B5EF4-FFF2-40B4-BE49-F238E27FC236}">
                <a16:creationId xmlns:a16="http://schemas.microsoft.com/office/drawing/2014/main" id="{21A66059-A2F7-6DF5-8632-C244239C55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119228" y="1560352"/>
            <a:ext cx="2024771" cy="3633778"/>
          </a:xfrm>
          <a:prstGeom prst="rect">
            <a:avLst/>
          </a:prstGeom>
        </p:spPr>
      </p:pic>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Segundo camino: judaizar a los gentiles.</a:t>
            </a:r>
            <a:endParaRPr lang="es-ES" sz="2800" dirty="0">
              <a:solidFill>
                <a:schemeClr val="accent1"/>
              </a:solidFill>
            </a:endParaRPr>
          </a:p>
        </p:txBody>
      </p:sp>
      <p:sp>
        <p:nvSpPr>
          <p:cNvPr id="398" name="Google Shape;398;p41"/>
          <p:cNvSpPr txBox="1">
            <a:spLocks noGrp="1"/>
          </p:cNvSpPr>
          <p:nvPr>
            <p:ph type="subTitle" idx="1"/>
          </p:nvPr>
        </p:nvSpPr>
        <p:spPr>
          <a:xfrm>
            <a:off x="3459343" y="700875"/>
            <a:ext cx="5185909" cy="4004950"/>
          </a:xfrm>
          <a:prstGeom prst="rect">
            <a:avLst/>
          </a:prstGeom>
        </p:spPr>
        <p:txBody>
          <a:bodyPr spcFirstLastPara="1" wrap="square" lIns="91425" tIns="91425" rIns="91425" bIns="91425" anchor="ctr" anchorCtr="0">
            <a:noAutofit/>
          </a:bodyPr>
          <a:lstStyle/>
          <a:p>
            <a:pPr marL="0" lvl="0" indent="0" rtl="0">
              <a:spcBef>
                <a:spcPts val="0"/>
              </a:spcBef>
              <a:buNone/>
            </a:pPr>
            <a:r>
              <a:rPr lang="es-MX" sz="2200" dirty="0"/>
              <a:t>Esta posición la defendió un grupo de fariseos que se habían convertido al cristianismo, pero que no habían acabado de superar su mentalidad legalista, rígida, condicionada. Ellos creían que si Jesús era judío, los nuevos cristianos debían asumir el Evangelio dentro de la cultura y costumbres judías. Es decir, debían recibir el agua y el recipiente. Y en eso eran intransigentes, por lo cual crearon muchas tensiones.</a:t>
            </a:r>
            <a:endParaRPr lang="en-US" sz="22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pic>
        <p:nvPicPr>
          <p:cNvPr id="8" name="Imagen 7">
            <a:extLst>
              <a:ext uri="{FF2B5EF4-FFF2-40B4-BE49-F238E27FC236}">
                <a16:creationId xmlns:a16="http://schemas.microsoft.com/office/drawing/2014/main" id="{9047A40A-662B-B43B-32F9-77B60C5527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26866">
            <a:off x="181192" y="1203933"/>
            <a:ext cx="3492316" cy="2531730"/>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Tercer camino: apertura con reservas a los gentiles.</a:t>
            </a:r>
            <a:endParaRPr lang="es-ES" sz="2800" dirty="0">
              <a:solidFill>
                <a:schemeClr val="accent1"/>
              </a:solidFill>
            </a:endParaRPr>
          </a:p>
        </p:txBody>
      </p:sp>
      <p:sp>
        <p:nvSpPr>
          <p:cNvPr id="398" name="Google Shape;398;p41"/>
          <p:cNvSpPr txBox="1">
            <a:spLocks noGrp="1"/>
          </p:cNvSpPr>
          <p:nvPr>
            <p:ph type="subTitle" idx="1"/>
          </p:nvPr>
        </p:nvSpPr>
        <p:spPr>
          <a:xfrm>
            <a:off x="536895" y="700875"/>
            <a:ext cx="8108357" cy="4004950"/>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200" dirty="0"/>
              <a:t>Este camino fue fruto del consenso, del diálogo dado en el concilio de Jerusalén. Por un lado, se aceptó la experiencia de Pablo y Bernabé de que Jesús era quien salvaba, y no las costumbres y ritos judíos. Por otro lado, y debido a la convivencia entre judíos y gentiles, se aceptó la sugerencia de Santiago de dar indicaciones prácticas a los segundos para evitar que escandalicen a los primeros.</a:t>
            </a:r>
          </a:p>
          <a:p>
            <a:pPr marL="0" lvl="0" indent="0" algn="l" rtl="0">
              <a:spcBef>
                <a:spcPts val="0"/>
              </a:spcBef>
              <a:buNone/>
            </a:pPr>
            <a:r>
              <a:rPr lang="es-MX" sz="2200" dirty="0"/>
              <a:t>Así, el concilio de Jerusalén redescubrió el proyecto universal de Jesús. Aunque los otros caminos continuaron vigentes, éste será el que marque el ritmo de la evangelización por todo el mundo, y hasta hoy.</a:t>
            </a:r>
            <a:endParaRPr lang="en-US" sz="22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Tree>
    <p:extLst>
      <p:ext uri="{BB962C8B-B14F-4D97-AF65-F5344CB8AC3E}">
        <p14:creationId xmlns:p14="http://schemas.microsoft.com/office/powerpoint/2010/main" val="385534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15,1-22</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612559" y="944338"/>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Aprender a discernir.</a:t>
            </a:r>
            <a:endParaRPr lang="es-ES" sz="28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75207" y="860643"/>
            <a:ext cx="428625" cy="665550"/>
          </a:xfrm>
          <a:prstGeom prst="rect">
            <a:avLst/>
          </a:prstGeom>
          <a:noFill/>
          <a:ln>
            <a:noFill/>
          </a:ln>
        </p:spPr>
      </p:pic>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sp>
        <p:nvSpPr>
          <p:cNvPr id="398" name="Google Shape;398;p41"/>
          <p:cNvSpPr txBox="1">
            <a:spLocks noGrp="1"/>
          </p:cNvSpPr>
          <p:nvPr>
            <p:ph type="body" idx="1"/>
          </p:nvPr>
        </p:nvSpPr>
        <p:spPr>
          <a:xfrm>
            <a:off x="612559" y="1627815"/>
            <a:ext cx="8087558" cy="3118589"/>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Las conclusiones a las que llegaron los discípulos es fruto de la convicción de que les asiste el Espíritu. Como comunidad debemos esforzarnos por discernir en fe y amor. La carta que envían los hermanos de Jerusalén tiene detalles interesantes: desautoriza a quienes, “sin encargo nuestro los han alarmado”; alaban a “nuestros queridos Pablo y Bernabé, que han dedicado su vida a la causa de Nuestro Señor”; la decisión a la que llegan es “no imponerles más cargas que las indispensables”: por tanto, se reafirma la convicción de que la salvación viene de Jesús, y no hace falta que pasen por la Ley. ¡Triunfa la tolerancia y el pluralismo!</a:t>
            </a:r>
            <a:endParaRPr lang="en-US" sz="2000" dirty="0"/>
          </a:p>
        </p:txBody>
      </p:sp>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9" name="Imagen 8">
            <a:extLst>
              <a:ext uri="{FF2B5EF4-FFF2-40B4-BE49-F238E27FC236}">
                <a16:creationId xmlns:a16="http://schemas.microsoft.com/office/drawing/2014/main" id="{722ECC6C-0968-2670-8536-616C7C15B1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627" y="1647644"/>
            <a:ext cx="3096655" cy="3536339"/>
          </a:xfrm>
          <a:prstGeom prst="rect">
            <a:avLst/>
          </a:prstGeom>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79507" y="1080828"/>
            <a:ext cx="7972324" cy="3466301"/>
          </a:xfrm>
          <a:prstGeom prst="rect">
            <a:avLst/>
          </a:prstGeom>
        </p:spPr>
        <p:txBody>
          <a:bodyPr spcFirstLastPara="1" wrap="square" lIns="91425" tIns="91425" rIns="91425" bIns="91425" anchor="ctr" anchorCtr="0">
            <a:noAutofit/>
          </a:bodyPr>
          <a:lstStyle/>
          <a:p>
            <a:pPr marL="0" lvl="0" indent="0" rtl="0">
              <a:lnSpc>
                <a:spcPts val="2300"/>
              </a:lnSpc>
              <a:spcBef>
                <a:spcPts val="0"/>
              </a:spcBef>
              <a:buNone/>
            </a:pPr>
            <a:r>
              <a:rPr lang="es-MX" sz="2000" dirty="0"/>
              <a:t>Vivir la fe tiene sus condiciones. Santiago las enumera: huir de la idolatría, no caer en la fornicación y no comer sangre. La decisión fue bien recibida por la comunidad. Cuando nuestra comunidad se reúne para discernir la voluntad de Dios, </a:t>
            </a:r>
          </a:p>
          <a:p>
            <a:pPr marL="0" lvl="0" indent="0" rtl="0">
              <a:lnSpc>
                <a:spcPts val="2300"/>
              </a:lnSpc>
              <a:spcBef>
                <a:spcPts val="0"/>
              </a:spcBef>
              <a:buNone/>
            </a:pPr>
            <a:r>
              <a:rPr lang="es-MX" sz="2000" dirty="0"/>
              <a:t>debe tomar decisiones como las de Jerusalén, </a:t>
            </a:r>
          </a:p>
          <a:p>
            <a:pPr marL="0" lvl="0" indent="0" rtl="0">
              <a:lnSpc>
                <a:spcPts val="2300"/>
              </a:lnSpc>
              <a:spcBef>
                <a:spcPts val="0"/>
              </a:spcBef>
              <a:buNone/>
            </a:pPr>
            <a:r>
              <a:rPr lang="es-MX" sz="2000" dirty="0"/>
              <a:t>y no imponer cosas innecesarias, cargas </a:t>
            </a:r>
          </a:p>
          <a:p>
            <a:pPr marL="0" lvl="0" indent="0" rtl="0">
              <a:lnSpc>
                <a:spcPts val="2300"/>
              </a:lnSpc>
              <a:spcBef>
                <a:spcPts val="0"/>
              </a:spcBef>
              <a:buNone/>
            </a:pPr>
            <a:r>
              <a:rPr lang="es-MX" sz="2000" dirty="0"/>
              <a:t>prescindibles. Muchas veces no respetamos </a:t>
            </a:r>
          </a:p>
          <a:p>
            <a:pPr marL="0" lvl="0" indent="0" rtl="0">
              <a:lnSpc>
                <a:spcPts val="2300"/>
              </a:lnSpc>
              <a:spcBef>
                <a:spcPts val="0"/>
              </a:spcBef>
              <a:buNone/>
            </a:pPr>
            <a:r>
              <a:rPr lang="es-MX" sz="2000" dirty="0"/>
              <a:t>las diferencias de carácter, cultura, opinión, </a:t>
            </a:r>
          </a:p>
          <a:p>
            <a:pPr marL="0" lvl="0" indent="0" rtl="0">
              <a:lnSpc>
                <a:spcPts val="2300"/>
              </a:lnSpc>
              <a:spcBef>
                <a:spcPts val="0"/>
              </a:spcBef>
              <a:buNone/>
            </a:pPr>
            <a:r>
              <a:rPr lang="es-MX" sz="2000" dirty="0"/>
              <a:t>y eso no deja triunfar la caridad. </a:t>
            </a:r>
          </a:p>
          <a:p>
            <a:pPr marL="0" lvl="0" indent="0" rtl="0">
              <a:lnSpc>
                <a:spcPts val="2300"/>
              </a:lnSpc>
              <a:spcBef>
                <a:spcPts val="0"/>
              </a:spcBef>
              <a:buNone/>
            </a:pPr>
            <a:r>
              <a:rPr lang="es-MX" sz="2000" dirty="0"/>
              <a:t>Al tomar una decisión comunitaria, </a:t>
            </a:r>
          </a:p>
          <a:p>
            <a:pPr marL="0" lvl="0" indent="0" rtl="0">
              <a:lnSpc>
                <a:spcPts val="2300"/>
              </a:lnSpc>
              <a:spcBef>
                <a:spcPts val="0"/>
              </a:spcBef>
              <a:buNone/>
            </a:pPr>
            <a:r>
              <a:rPr lang="es-MX" sz="2000" dirty="0"/>
              <a:t>¿dejamos que decida “el Espíritu Santo y </a:t>
            </a:r>
          </a:p>
          <a:p>
            <a:pPr marL="0" lvl="0" indent="0" rtl="0">
              <a:lnSpc>
                <a:spcPts val="2300"/>
              </a:lnSpc>
              <a:spcBef>
                <a:spcPts val="0"/>
              </a:spcBef>
              <a:buNone/>
            </a:pPr>
            <a:r>
              <a:rPr lang="es-MX" sz="2000" dirty="0"/>
              <a:t>nosotros” o nos dejamos llevar por intereses </a:t>
            </a:r>
          </a:p>
          <a:p>
            <a:pPr marL="0" lvl="0" indent="0" rtl="0">
              <a:lnSpc>
                <a:spcPts val="2300"/>
              </a:lnSpc>
              <a:spcBef>
                <a:spcPts val="0"/>
              </a:spcBef>
              <a:buNone/>
            </a:pPr>
            <a:r>
              <a:rPr lang="es-MX" sz="2000" dirty="0"/>
              <a:t>personales?</a:t>
            </a:r>
            <a:endParaRPr lang="en-US" sz="20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15,1-22</a:t>
            </a:r>
            <a:endParaRPr lang="es-ES" sz="1800" dirty="0">
              <a:solidFill>
                <a:schemeClr val="accent3">
                  <a:lumMod val="60000"/>
                  <a:lumOff val="40000"/>
                </a:schemeClr>
              </a:solidFill>
            </a:endParaRPr>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Exigir aquello que es razonable.</a:t>
            </a:r>
            <a:endParaRPr lang="es-ES" sz="2800" dirty="0">
              <a:solidFill>
                <a:schemeClr val="accent1"/>
              </a:solidFill>
            </a:endParaRPr>
          </a:p>
        </p:txBody>
      </p:sp>
      <p:pic>
        <p:nvPicPr>
          <p:cNvPr id="2" name="Google Shape;969;p64">
            <a:extLst>
              <a:ext uri="{FF2B5EF4-FFF2-40B4-BE49-F238E27FC236}">
                <a16:creationId xmlns:a16="http://schemas.microsoft.com/office/drawing/2014/main" id="{606148DF-DFF7-C46A-D92D-6ACB9A81BB69}"/>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66828" y="147155"/>
            <a:ext cx="428625" cy="665550"/>
          </a:xfrm>
          <a:prstGeom prst="rect">
            <a:avLst/>
          </a:prstGeom>
          <a:noFill/>
          <a:ln>
            <a:noFill/>
          </a:ln>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6759" y="622979"/>
            <a:ext cx="8101174" cy="4392324"/>
          </a:xfrm>
          <a:prstGeom prst="rect">
            <a:avLst/>
          </a:prstGeom>
        </p:spPr>
        <p:txBody>
          <a:bodyPr spcFirstLastPara="1" wrap="square" lIns="91425" tIns="91425" rIns="91425" bIns="91425" anchor="ctr" anchorCtr="0">
            <a:noAutofit/>
          </a:bodyPr>
          <a:lstStyle/>
          <a:p>
            <a:pPr marL="0" lvl="0" indent="0" rtl="0">
              <a:lnSpc>
                <a:spcPts val="2400"/>
              </a:lnSpc>
              <a:spcBef>
                <a:spcPts val="0"/>
              </a:spcBef>
              <a:buNone/>
            </a:pPr>
            <a:r>
              <a:rPr lang="es-MX" sz="2200" dirty="0"/>
              <a:t>“Este es mi mandamiento, que se amen unos a otros como yo los he amado”. Si él ama a los discípulos, estos deben corresponderle, amándose unos a otros. No es un amor cualquiera, sino uno que se entrega por los demás. Un amor que no es fácil, porque demanda dar todas</a:t>
            </a:r>
          </a:p>
          <a:p>
            <a:pPr marL="0" lvl="0" indent="0" rtl="0">
              <a:lnSpc>
                <a:spcPts val="2400"/>
              </a:lnSpc>
              <a:spcBef>
                <a:spcPts val="0"/>
              </a:spcBef>
              <a:buNone/>
            </a:pPr>
            <a:r>
              <a:rPr lang="es-MX" sz="2200" dirty="0"/>
              <a:t>las energías, sacrificarse, como el padre</a:t>
            </a:r>
          </a:p>
          <a:p>
            <a:pPr marL="0" lvl="0" indent="0" rtl="0">
              <a:lnSpc>
                <a:spcPts val="2400"/>
              </a:lnSpc>
              <a:spcBef>
                <a:spcPts val="0"/>
              </a:spcBef>
              <a:buNone/>
            </a:pPr>
            <a:r>
              <a:rPr lang="es-MX" sz="2200" dirty="0"/>
              <a:t>que le da todo a su hijo o el amigo</a:t>
            </a:r>
          </a:p>
          <a:p>
            <a:pPr marL="0" lvl="0" indent="0" rtl="0">
              <a:lnSpc>
                <a:spcPts val="2400"/>
              </a:lnSpc>
              <a:spcBef>
                <a:spcPts val="0"/>
              </a:spcBef>
              <a:buNone/>
            </a:pPr>
            <a:r>
              <a:rPr lang="es-MX" sz="2200" dirty="0"/>
              <a:t>que ayuda, aunque le resulte incomodo.</a:t>
            </a:r>
          </a:p>
          <a:p>
            <a:pPr marL="0" lvl="0" indent="0" rtl="0">
              <a:lnSpc>
                <a:spcPts val="2400"/>
              </a:lnSpc>
              <a:spcBef>
                <a:spcPts val="0"/>
              </a:spcBef>
              <a:buNone/>
            </a:pPr>
            <a:r>
              <a:rPr lang="es-MX" sz="2200" dirty="0"/>
              <a:t>Amar es salir de nosotros mismos y dar</a:t>
            </a:r>
          </a:p>
          <a:p>
            <a:pPr marL="0" lvl="0" indent="0" rtl="0">
              <a:lnSpc>
                <a:spcPts val="2400"/>
              </a:lnSpc>
              <a:spcBef>
                <a:spcPts val="0"/>
              </a:spcBef>
              <a:buNone/>
            </a:pPr>
            <a:r>
              <a:rPr lang="es-MX" sz="2200" dirty="0"/>
              <a:t>la ayuda oportuna, la palabra amable,</a:t>
            </a:r>
          </a:p>
          <a:p>
            <a:pPr marL="0" lvl="0" indent="0" rtl="0">
              <a:lnSpc>
                <a:spcPts val="2400"/>
              </a:lnSpc>
              <a:spcBef>
                <a:spcPts val="0"/>
              </a:spcBef>
              <a:buNone/>
            </a:pPr>
            <a:r>
              <a:rPr lang="es-MX" sz="2200" dirty="0"/>
              <a:t>la tolerancia, la donación. No podemos</a:t>
            </a:r>
          </a:p>
          <a:p>
            <a:pPr marL="0" lvl="0" indent="0" rtl="0">
              <a:lnSpc>
                <a:spcPts val="2400"/>
              </a:lnSpc>
              <a:spcBef>
                <a:spcPts val="0"/>
              </a:spcBef>
              <a:buNone/>
            </a:pPr>
            <a:r>
              <a:rPr lang="es-MX" sz="2200" dirty="0"/>
              <a:t>decir “amén” a Cristo si no estamos</a:t>
            </a:r>
          </a:p>
          <a:p>
            <a:pPr marL="0" lvl="0" indent="0" rtl="0">
              <a:lnSpc>
                <a:spcPts val="2400"/>
              </a:lnSpc>
              <a:spcBef>
                <a:spcPts val="0"/>
              </a:spcBef>
              <a:buNone/>
            </a:pPr>
            <a:r>
              <a:rPr lang="es-MX" sz="2200" dirty="0"/>
              <a:t>dispuestos a decir “amén” al hermano,</a:t>
            </a:r>
          </a:p>
          <a:p>
            <a:pPr marL="0" lvl="0" indent="0" rtl="0">
              <a:lnSpc>
                <a:spcPts val="2400"/>
              </a:lnSpc>
              <a:spcBef>
                <a:spcPts val="0"/>
              </a:spcBef>
              <a:buNone/>
            </a:pPr>
            <a:r>
              <a:rPr lang="es-MX" sz="2200" dirty="0"/>
              <a:t>aunque nos resulte desagradable.</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1,6-12.14</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34612" y="12482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200" dirty="0">
                <a:solidFill>
                  <a:schemeClr val="accent1"/>
                </a:solidFill>
              </a:rPr>
              <a:t>La alegría es señal de que se actúa conforme al Espíritu.</a:t>
            </a:r>
            <a:endParaRPr lang="es-ES" sz="22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192632" y="2387262"/>
            <a:ext cx="958788" cy="273184"/>
          </a:xfrm>
          <a:prstGeom prst="rect">
            <a:avLst/>
          </a:prstGeom>
        </p:spPr>
      </p:pic>
      <p:pic>
        <p:nvPicPr>
          <p:cNvPr id="11" name="Imagen 10">
            <a:extLst>
              <a:ext uri="{FF2B5EF4-FFF2-40B4-BE49-F238E27FC236}">
                <a16:creationId xmlns:a16="http://schemas.microsoft.com/office/drawing/2014/main" id="{CC643182-78A0-02F7-7687-5BDA30B4DB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19929" y="2044460"/>
            <a:ext cx="3293705" cy="2938986"/>
          </a:xfrm>
          <a:prstGeom prst="rect">
            <a:avLst/>
          </a:prstGeom>
        </p:spPr>
      </p:pic>
    </p:spTree>
    <p:extLst>
      <p:ext uri="{BB962C8B-B14F-4D97-AF65-F5344CB8AC3E}">
        <p14:creationId xmlns:p14="http://schemas.microsoft.com/office/powerpoint/2010/main" val="160523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595618" y="1121301"/>
            <a:ext cx="7996511" cy="3766456"/>
          </a:xfrm>
          <a:prstGeom prst="rect">
            <a:avLst/>
          </a:prstGeom>
        </p:spPr>
        <p:txBody>
          <a:bodyPr spcFirstLastPara="1" wrap="square" lIns="91425" tIns="91425" rIns="91425" bIns="91425" anchor="ctr" anchorCtr="0">
            <a:noAutofit/>
          </a:bodyPr>
          <a:lstStyle/>
          <a:p>
            <a:pPr marL="0" lvl="0" indent="0" algn="r" rtl="0">
              <a:lnSpc>
                <a:spcPts val="2700"/>
              </a:lnSpc>
              <a:spcBef>
                <a:spcPts val="0"/>
              </a:spcBef>
              <a:buNone/>
            </a:pPr>
            <a:r>
              <a:rPr lang="es-MX" sz="2400" dirty="0"/>
              <a:t>Cada uno debe conseguir un objeto que simbolice a su pueblo, su familia, su región, su condición social, sexual, cultural. Podemos presentarlos en nuestra reunión y destacar que significa ese objeto. Al terminar de hablar todos, al unísono, decimos “Te damos gracias, Señor, por nuestras diferencias”. </a:t>
            </a:r>
          </a:p>
          <a:p>
            <a:pPr marL="0" lvl="0" indent="0" algn="r" rtl="0">
              <a:lnSpc>
                <a:spcPts val="2700"/>
              </a:lnSpc>
              <a:spcBef>
                <a:spcPts val="0"/>
              </a:spcBef>
              <a:buNone/>
            </a:pPr>
            <a:r>
              <a:rPr lang="es-MX" sz="2400" dirty="0"/>
              <a:t>Hacemos oraciones de petición para que </a:t>
            </a:r>
          </a:p>
          <a:p>
            <a:pPr marL="0" lvl="0" indent="0" algn="r" rtl="0">
              <a:lnSpc>
                <a:spcPts val="2700"/>
              </a:lnSpc>
              <a:spcBef>
                <a:spcPts val="0"/>
              </a:spcBef>
              <a:buNone/>
            </a:pPr>
            <a:r>
              <a:rPr lang="es-MX" sz="2400" dirty="0"/>
              <a:t>nuestras diferencias, lejos de separarnos, </a:t>
            </a:r>
          </a:p>
          <a:p>
            <a:pPr marL="0" lvl="0" indent="0" algn="r" rtl="0">
              <a:lnSpc>
                <a:spcPts val="2700"/>
              </a:lnSpc>
              <a:spcBef>
                <a:spcPts val="0"/>
              </a:spcBef>
              <a:buNone/>
            </a:pPr>
            <a:r>
              <a:rPr lang="es-MX" sz="2400" dirty="0"/>
              <a:t>nos unan en objetivos comunes. </a:t>
            </a:r>
          </a:p>
          <a:p>
            <a:pPr marL="0" lvl="0" indent="0" algn="r" rtl="0">
              <a:lnSpc>
                <a:spcPts val="2700"/>
              </a:lnSpc>
              <a:spcBef>
                <a:spcPts val="0"/>
              </a:spcBef>
              <a:buNone/>
            </a:pPr>
            <a:r>
              <a:rPr lang="es-MX" sz="2400" dirty="0"/>
              <a:t>Para finalizar cantamos </a:t>
            </a:r>
          </a:p>
          <a:p>
            <a:pPr marL="0" lvl="0" indent="0" algn="r" rtl="0">
              <a:lnSpc>
                <a:spcPts val="2700"/>
              </a:lnSpc>
              <a:spcBef>
                <a:spcPts val="0"/>
              </a:spcBef>
              <a:buNone/>
            </a:pPr>
            <a:r>
              <a:rPr lang="es-MX" sz="2400" dirty="0"/>
              <a:t>“Cristo te necesita”.</a:t>
            </a:r>
            <a:endParaRPr lang="en-US" sz="24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592129" y="1309398"/>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pic>
        <p:nvPicPr>
          <p:cNvPr id="7" name="Imagen 6">
            <a:extLst>
              <a:ext uri="{FF2B5EF4-FFF2-40B4-BE49-F238E27FC236}">
                <a16:creationId xmlns:a16="http://schemas.microsoft.com/office/drawing/2014/main" id="{842C9927-7A15-CD01-C832-1D3D3DF7DB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665" y="2432073"/>
            <a:ext cx="3550649" cy="2738999"/>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
        <p:nvSpPr>
          <p:cNvPr id="398" name="Google Shape;398;p41"/>
          <p:cNvSpPr txBox="1">
            <a:spLocks noGrp="1"/>
          </p:cNvSpPr>
          <p:nvPr>
            <p:ph type="body" idx="1"/>
          </p:nvPr>
        </p:nvSpPr>
        <p:spPr>
          <a:xfrm>
            <a:off x="260060" y="762213"/>
            <a:ext cx="8623877" cy="4147282"/>
          </a:xfrm>
          <a:prstGeom prst="rect">
            <a:avLst/>
          </a:prstGeom>
        </p:spPr>
        <p:txBody>
          <a:bodyPr spcFirstLastPara="1" wrap="square" lIns="91425" tIns="91425" rIns="91425" bIns="91425" anchor="ctr" anchorCtr="0">
            <a:noAutofit/>
          </a:bodyPr>
          <a:lstStyle/>
          <a:p>
            <a:pPr marL="0" lvl="0" indent="0" algn="ctr" rtl="0">
              <a:lnSpc>
                <a:spcPts val="2200"/>
              </a:lnSpc>
              <a:spcBef>
                <a:spcPts val="0"/>
              </a:spcBef>
              <a:buNone/>
            </a:pPr>
            <a:r>
              <a:rPr lang="es-MX" sz="2000" dirty="0"/>
              <a:t>Padre, te ofrezco mi oración,</a:t>
            </a:r>
          </a:p>
          <a:p>
            <a:pPr marL="0" lvl="0" indent="0" algn="ctr" rtl="0">
              <a:lnSpc>
                <a:spcPts val="2200"/>
              </a:lnSpc>
              <a:spcBef>
                <a:spcPts val="0"/>
              </a:spcBef>
              <a:buNone/>
            </a:pPr>
            <a:r>
              <a:rPr lang="es-MX" sz="2000" dirty="0"/>
              <a:t>porque me siento agradecido de tu amor;</a:t>
            </a:r>
          </a:p>
          <a:p>
            <a:pPr marL="0" lvl="0" indent="0" algn="ctr" rtl="0">
              <a:lnSpc>
                <a:spcPts val="2200"/>
              </a:lnSpc>
              <a:spcBef>
                <a:spcPts val="0"/>
              </a:spcBef>
              <a:buNone/>
            </a:pPr>
            <a:r>
              <a:rPr lang="es-MX" sz="2000" dirty="0"/>
              <a:t>me siento agradecido por tus bendiciones,</a:t>
            </a:r>
          </a:p>
          <a:p>
            <a:pPr marL="0" lvl="0" indent="0" algn="ctr" rtl="0">
              <a:lnSpc>
                <a:spcPts val="2200"/>
              </a:lnSpc>
              <a:spcBef>
                <a:spcPts val="0"/>
              </a:spcBef>
              <a:buNone/>
            </a:pPr>
            <a:r>
              <a:rPr lang="es-MX" sz="2000" dirty="0"/>
              <a:t>Señor, mi familia, mis amigos.</a:t>
            </a:r>
          </a:p>
          <a:p>
            <a:pPr marL="0" lvl="0" indent="0" algn="ctr" rtl="0">
              <a:lnSpc>
                <a:spcPts val="2200"/>
              </a:lnSpc>
              <a:spcBef>
                <a:spcPts val="0"/>
              </a:spcBef>
              <a:buNone/>
            </a:pPr>
            <a:r>
              <a:rPr lang="es-MX" sz="2000" dirty="0"/>
              <a:t>No me falta nada, ni nada me es imposible si lo pido en tu Nombre;</a:t>
            </a:r>
          </a:p>
          <a:p>
            <a:pPr marL="0" lvl="0" indent="0" algn="ctr" rtl="0">
              <a:lnSpc>
                <a:spcPts val="2200"/>
              </a:lnSpc>
              <a:spcBef>
                <a:spcPts val="0"/>
              </a:spcBef>
              <a:buNone/>
            </a:pPr>
            <a:r>
              <a:rPr lang="es-MX" sz="2000" dirty="0"/>
              <a:t>nada me es lejano cuando espero en ti Padre.</a:t>
            </a:r>
          </a:p>
          <a:p>
            <a:pPr marL="0" lvl="0" indent="0" algn="ctr" rtl="0">
              <a:lnSpc>
                <a:spcPts val="2200"/>
              </a:lnSpc>
              <a:spcBef>
                <a:spcPts val="0"/>
              </a:spcBef>
              <a:buNone/>
            </a:pPr>
            <a:r>
              <a:rPr lang="es-MX" sz="2000" dirty="0"/>
              <a:t>Pero, Padre, ser testigo de las cosas que pasan en este mundo,</a:t>
            </a:r>
          </a:p>
          <a:p>
            <a:pPr marL="0" lvl="0" indent="0" algn="ctr" rtl="0">
              <a:lnSpc>
                <a:spcPts val="2200"/>
              </a:lnSpc>
              <a:spcBef>
                <a:spcPts val="0"/>
              </a:spcBef>
              <a:buNone/>
            </a:pPr>
            <a:r>
              <a:rPr lang="es-MX" sz="2000" dirty="0"/>
              <a:t>de las cosas horribles que nos hacemos unos a otros,</a:t>
            </a:r>
          </a:p>
          <a:p>
            <a:pPr marL="0" lvl="0" indent="0" algn="ctr" rtl="0">
              <a:lnSpc>
                <a:spcPts val="2200"/>
              </a:lnSpc>
              <a:spcBef>
                <a:spcPts val="0"/>
              </a:spcBef>
              <a:buNone/>
            </a:pPr>
            <a:r>
              <a:rPr lang="es-MX" sz="2000" dirty="0"/>
              <a:t>el sufrimiento de los pobres y necesitados,</a:t>
            </a:r>
          </a:p>
          <a:p>
            <a:pPr marL="0" lvl="0" indent="0" algn="ctr" rtl="0">
              <a:lnSpc>
                <a:spcPts val="2200"/>
              </a:lnSpc>
              <a:spcBef>
                <a:spcPts val="0"/>
              </a:spcBef>
              <a:buNone/>
            </a:pPr>
            <a:r>
              <a:rPr lang="es-MX" sz="2000" dirty="0"/>
              <a:t>me hacen caer en la tristeza e impotencia,</a:t>
            </a:r>
          </a:p>
          <a:p>
            <a:pPr marL="0" lvl="0" indent="0" algn="ctr" rtl="0">
              <a:lnSpc>
                <a:spcPts val="2200"/>
              </a:lnSpc>
              <a:spcBef>
                <a:spcPts val="0"/>
              </a:spcBef>
              <a:buNone/>
            </a:pPr>
            <a:r>
              <a:rPr lang="es-MX" sz="2000" dirty="0"/>
              <a:t>por no poder hacer nada.</a:t>
            </a:r>
          </a:p>
          <a:p>
            <a:pPr marL="0" lvl="0" indent="0" algn="ctr" rtl="0">
              <a:lnSpc>
                <a:spcPts val="2200"/>
              </a:lnSpc>
              <a:spcBef>
                <a:spcPts val="0"/>
              </a:spcBef>
              <a:buNone/>
            </a:pPr>
            <a:r>
              <a:rPr lang="es-MX" sz="2000" dirty="0"/>
              <a:t>Dame, Padre, paz y tranquilidad para luchar por el Reino.</a:t>
            </a:r>
          </a:p>
          <a:p>
            <a:pPr marL="0" lvl="0" indent="0" algn="ctr" rtl="0">
              <a:lnSpc>
                <a:spcPts val="2200"/>
              </a:lnSpc>
              <a:spcBef>
                <a:spcPts val="0"/>
              </a:spcBef>
              <a:buNone/>
            </a:pPr>
            <a:r>
              <a:rPr lang="es-MX" sz="2000" dirty="0"/>
              <a:t>Que sepa ser paciente, que sepa esperar tus designios.</a:t>
            </a:r>
          </a:p>
          <a:p>
            <a:pPr marL="0" lvl="0" indent="0" algn="ctr" rtl="0">
              <a:lnSpc>
                <a:spcPts val="2200"/>
              </a:lnSpc>
              <a:spcBef>
                <a:spcPts val="0"/>
              </a:spcBef>
              <a:buNone/>
            </a:pPr>
            <a:r>
              <a:rPr lang="es-MX" sz="2000" dirty="0"/>
              <a:t>Dame, Padre, la fortaleza para enfrentar los problemas.</a:t>
            </a:r>
          </a:p>
          <a:p>
            <a:pPr marL="0" lvl="0" indent="0" algn="ctr" rtl="0">
              <a:lnSpc>
                <a:spcPts val="2200"/>
              </a:lnSpc>
              <a:spcBef>
                <a:spcPts val="0"/>
              </a:spcBef>
              <a:buNone/>
            </a:pPr>
            <a:r>
              <a:rPr lang="es-MX" sz="2000" dirty="0"/>
              <a:t>Amén.</a:t>
            </a:r>
            <a:endParaRPr lang="en-US" sz="1600" i="1" dirty="0"/>
          </a:p>
        </p:txBody>
      </p:sp>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
        <p:nvSpPr>
          <p:cNvPr id="398" name="Google Shape;398;p41"/>
          <p:cNvSpPr txBox="1">
            <a:spLocks noGrp="1"/>
          </p:cNvSpPr>
          <p:nvPr>
            <p:ph type="body" idx="1"/>
          </p:nvPr>
        </p:nvSpPr>
        <p:spPr>
          <a:xfrm>
            <a:off x="4756379" y="1912856"/>
            <a:ext cx="3380424" cy="1768312"/>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¿Cómo suelo solucionar mis problemas?</a:t>
            </a:r>
            <a:endParaRPr lang="en-US" sz="3200" dirty="0"/>
          </a:p>
        </p:txBody>
      </p:sp>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825" name="Google Shape;825;p62"/>
          <p:cNvSpPr txBox="1">
            <a:spLocks noGrp="1"/>
          </p:cNvSpPr>
          <p:nvPr>
            <p:ph type="title" idx="4294967295"/>
          </p:nvPr>
        </p:nvSpPr>
        <p:spPr>
          <a:xfrm>
            <a:off x="1091994"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5</a:t>
            </a:r>
          </a:p>
        </p:txBody>
      </p:sp>
      <p:sp>
        <p:nvSpPr>
          <p:cNvPr id="826" name="Google Shape;826;p62"/>
          <p:cNvSpPr txBox="1">
            <a:spLocks noGrp="1"/>
          </p:cNvSpPr>
          <p:nvPr>
            <p:ph type="subTitle" idx="4294967295"/>
          </p:nvPr>
        </p:nvSpPr>
        <p:spPr>
          <a:xfrm>
            <a:off x="358396" y="3652694"/>
            <a:ext cx="3994150" cy="1033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i="1" dirty="0"/>
              <a:t>“Fue el parecer del Espíritu Santo y el nuestro” (</a:t>
            </a:r>
            <a:r>
              <a:rPr lang="es-MX" i="1" dirty="0" err="1"/>
              <a:t>Hch</a:t>
            </a:r>
            <a:r>
              <a:rPr lang="es-MX" i="1" dirty="0"/>
              <a:t> 15,28)</a:t>
            </a:r>
            <a:endParaRPr lang="en-US" i="1" dirty="0"/>
          </a:p>
        </p:txBody>
      </p:sp>
      <p:pic>
        <p:nvPicPr>
          <p:cNvPr id="828" name="Google Shape;828;p62"/>
          <p:cNvPicPr preferRelativeResize="0"/>
          <p:nvPr/>
        </p:nvPicPr>
        <p:blipFill>
          <a:blip r:embed="rId4">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468500" y="4181332"/>
            <a:ext cx="701150" cy="1009650"/>
          </a:xfrm>
          <a:prstGeom prst="rect">
            <a:avLst/>
          </a:prstGeom>
          <a:noFill/>
          <a:ln>
            <a:noFill/>
          </a:ln>
        </p:spPr>
      </p:pic>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484148" y="1669002"/>
            <a:ext cx="4354181" cy="19836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El Espíritu Santo</a:t>
            </a:r>
          </a:p>
          <a:p>
            <a:pPr marL="0" lvl="0" indent="0" rtl="0">
              <a:spcBef>
                <a:spcPts val="0"/>
              </a:spcBef>
              <a:spcAft>
                <a:spcPts val="0"/>
              </a:spcAft>
              <a:buNone/>
            </a:pPr>
            <a:r>
              <a:rPr lang="es-MX" sz="4400" dirty="0"/>
              <a:t>en la comunión eclesial</a:t>
            </a:r>
            <a:endParaRPr lang="en-US" sz="4400" dirty="0"/>
          </a:p>
        </p:txBody>
      </p:sp>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948" y="32823"/>
            <a:ext cx="1658115" cy="472441"/>
          </a:xfrm>
          <a:prstGeom prst="rect">
            <a:avLst/>
          </a:prstGeom>
        </p:spPr>
      </p:pic>
      <p:pic>
        <p:nvPicPr>
          <p:cNvPr id="7" name="Imagen 6">
            <a:extLst>
              <a:ext uri="{FF2B5EF4-FFF2-40B4-BE49-F238E27FC236}">
                <a16:creationId xmlns:a16="http://schemas.microsoft.com/office/drawing/2014/main" id="{A34395D9-A9AF-18A1-94F4-ECC0357B7B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0" y="929784"/>
            <a:ext cx="4660028" cy="4213716"/>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
        <p:nvSpPr>
          <p:cNvPr id="398" name="Google Shape;398;p41"/>
          <p:cNvSpPr txBox="1">
            <a:spLocks noGrp="1"/>
          </p:cNvSpPr>
          <p:nvPr>
            <p:ph type="body" idx="1"/>
          </p:nvPr>
        </p:nvSpPr>
        <p:spPr>
          <a:xfrm>
            <a:off x="402672" y="983209"/>
            <a:ext cx="7877262" cy="3809147"/>
          </a:xfrm>
          <a:prstGeom prst="rect">
            <a:avLst/>
          </a:prstGeom>
        </p:spPr>
        <p:txBody>
          <a:bodyPr spcFirstLastPara="1" wrap="square" lIns="91425" tIns="91425" rIns="91425" bIns="91425" anchor="ctr" anchorCtr="0">
            <a:noAutofit/>
          </a:bodyPr>
          <a:lstStyle/>
          <a:p>
            <a:pPr marL="0" lvl="0" indent="0" rtl="0">
              <a:lnSpc>
                <a:spcPts val="2700"/>
              </a:lnSpc>
              <a:spcBef>
                <a:spcPts val="0"/>
              </a:spcBef>
              <a:buNone/>
            </a:pPr>
            <a:r>
              <a:rPr lang="es-MX" sz="2200" dirty="0"/>
              <a:t>La Iglesia es una, pero formada por </a:t>
            </a:r>
          </a:p>
          <a:p>
            <a:pPr marL="0" lvl="0" indent="0" rtl="0">
              <a:lnSpc>
                <a:spcPts val="2700"/>
              </a:lnSpc>
              <a:spcBef>
                <a:spcPts val="0"/>
              </a:spcBef>
              <a:buNone/>
            </a:pPr>
            <a:r>
              <a:rPr lang="es-MX" sz="2200" dirty="0"/>
              <a:t>diversos miembros. La misión es </a:t>
            </a:r>
          </a:p>
          <a:p>
            <a:pPr marL="0" lvl="0" indent="0" rtl="0">
              <a:lnSpc>
                <a:spcPts val="2700"/>
              </a:lnSpc>
              <a:spcBef>
                <a:spcPts val="0"/>
              </a:spcBef>
              <a:buNone/>
            </a:pPr>
            <a:r>
              <a:rPr lang="es-MX" sz="2200" dirty="0"/>
              <a:t>común, el Reino de Dios, pero lo </a:t>
            </a:r>
          </a:p>
          <a:p>
            <a:pPr marL="0" lvl="0" indent="0" rtl="0">
              <a:lnSpc>
                <a:spcPts val="2700"/>
              </a:lnSpc>
              <a:spcBef>
                <a:spcPts val="0"/>
              </a:spcBef>
              <a:buNone/>
            </a:pPr>
            <a:r>
              <a:rPr lang="es-MX" sz="2200" dirty="0"/>
              <a:t>hacemos desde la diversidad de </a:t>
            </a:r>
          </a:p>
          <a:p>
            <a:pPr marL="0" lvl="0" indent="0" rtl="0">
              <a:lnSpc>
                <a:spcPts val="2700"/>
              </a:lnSpc>
              <a:spcBef>
                <a:spcPts val="0"/>
              </a:spcBef>
              <a:buNone/>
            </a:pPr>
            <a:r>
              <a:rPr lang="es-MX" sz="2200" dirty="0"/>
              <a:t>pueblos y culturas, generaciones y </a:t>
            </a:r>
          </a:p>
          <a:p>
            <a:pPr marL="0" lvl="0" indent="0" rtl="0">
              <a:lnSpc>
                <a:spcPts val="2700"/>
              </a:lnSpc>
              <a:spcBef>
                <a:spcPts val="0"/>
              </a:spcBef>
              <a:buNone/>
            </a:pPr>
            <a:r>
              <a:rPr lang="es-MX" sz="2200" dirty="0"/>
              <a:t>géneros, modos de pensar y actuar. </a:t>
            </a:r>
          </a:p>
          <a:p>
            <a:pPr marL="0" lvl="0" indent="0" rtl="0">
              <a:lnSpc>
                <a:spcPts val="2700"/>
              </a:lnSpc>
              <a:spcBef>
                <a:spcPts val="0"/>
              </a:spcBef>
              <a:buNone/>
            </a:pPr>
            <a:r>
              <a:rPr lang="es-MX" sz="2200" dirty="0"/>
              <a:t>Es importante tener una Iglesia </a:t>
            </a:r>
          </a:p>
          <a:p>
            <a:pPr marL="0" lvl="0" indent="0" rtl="0">
              <a:lnSpc>
                <a:spcPts val="2700"/>
              </a:lnSpc>
              <a:spcBef>
                <a:spcPts val="0"/>
              </a:spcBef>
              <a:buNone/>
            </a:pPr>
            <a:r>
              <a:rPr lang="es-MX" sz="2200" dirty="0"/>
              <a:t>profética que marque la evangelización </a:t>
            </a:r>
          </a:p>
          <a:p>
            <a:pPr marL="0" lvl="0" indent="0" rtl="0">
              <a:lnSpc>
                <a:spcPts val="2700"/>
              </a:lnSpc>
              <a:spcBef>
                <a:spcPts val="0"/>
              </a:spcBef>
              <a:buNone/>
            </a:pPr>
            <a:r>
              <a:rPr lang="es-MX" sz="2200" dirty="0"/>
              <a:t>con gente pobre, enferma, desvalida, niños en situación de calle, derechos humanos, ecología, etc. Diversos campos de trabajo, pero un mismo espíritu de justicia y de solidaridad.</a:t>
            </a:r>
            <a:endParaRPr lang="en-US" sz="2200" dirty="0"/>
          </a:p>
        </p:txBody>
      </p:sp>
      <p:pic>
        <p:nvPicPr>
          <p:cNvPr id="7" name="Imagen 6">
            <a:extLst>
              <a:ext uri="{FF2B5EF4-FFF2-40B4-BE49-F238E27FC236}">
                <a16:creationId xmlns:a16="http://schemas.microsoft.com/office/drawing/2014/main" id="{9A3C4E47-815A-442A-EB91-A9148B9A62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4388" y="678685"/>
            <a:ext cx="3925285" cy="3188640"/>
          </a:xfrm>
          <a:prstGeom prst="rect">
            <a:avLst/>
          </a:prstGeom>
        </p:spPr>
      </p:pic>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0" y="4353467"/>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sp>
        <p:nvSpPr>
          <p:cNvPr id="398" name="Google Shape;398;p41"/>
          <p:cNvSpPr txBox="1">
            <a:spLocks noGrp="1"/>
          </p:cNvSpPr>
          <p:nvPr>
            <p:ph type="body" idx="1"/>
          </p:nvPr>
        </p:nvSpPr>
        <p:spPr>
          <a:xfrm>
            <a:off x="3786458" y="278226"/>
            <a:ext cx="4805092" cy="4865274"/>
          </a:xfrm>
          <a:prstGeom prst="rect">
            <a:avLst/>
          </a:prstGeom>
        </p:spPr>
        <p:txBody>
          <a:bodyPr spcFirstLastPara="1" wrap="square" lIns="91425" tIns="91425" rIns="91425" bIns="91425" anchor="ctr" anchorCtr="0">
            <a:noAutofit/>
          </a:bodyPr>
          <a:lstStyle/>
          <a:p>
            <a:pPr marL="0" lvl="0" indent="0" algn="r" rtl="0">
              <a:lnSpc>
                <a:spcPts val="2600"/>
              </a:lnSpc>
              <a:spcBef>
                <a:spcPts val="0"/>
              </a:spcBef>
              <a:spcAft>
                <a:spcPts val="1200"/>
              </a:spcAft>
              <a:buNone/>
            </a:pPr>
            <a:r>
              <a:rPr lang="es-MX" sz="2400" dirty="0"/>
              <a:t>Como Iglesia debemos abrirnos al diálogo con otros grupos religiosos o sociales que, a su manera, también están empeñados en construir una sociedad justa y fraterna. Mantener una actitud de defensa de la fe y atacar a la fe distinta, no es la forma de extender el Reino. ¡Estamos llamados a ser tolerantes y a respetar la diversidad; nadie es dueño de la verdad!</a:t>
            </a:r>
            <a:endParaRPr lang="en-US" sz="2400" dirty="0"/>
          </a:p>
        </p:txBody>
      </p:sp>
      <p:pic>
        <p:nvPicPr>
          <p:cNvPr id="7" name="Imagen 6">
            <a:extLst>
              <a:ext uri="{FF2B5EF4-FFF2-40B4-BE49-F238E27FC236}">
                <a16:creationId xmlns:a16="http://schemas.microsoft.com/office/drawing/2014/main" id="{85E05596-4391-8FA5-95A0-A4F48594FB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77" y="309121"/>
            <a:ext cx="4426868" cy="4439362"/>
          </a:xfrm>
          <a:prstGeom prst="rect">
            <a:avLst/>
          </a:prstGeom>
        </p:spPr>
      </p:pic>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0" y="4353467"/>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sp>
        <p:nvSpPr>
          <p:cNvPr id="398" name="Google Shape;398;p41"/>
          <p:cNvSpPr txBox="1">
            <a:spLocks noGrp="1"/>
          </p:cNvSpPr>
          <p:nvPr>
            <p:ph type="body" idx="1"/>
          </p:nvPr>
        </p:nvSpPr>
        <p:spPr>
          <a:xfrm>
            <a:off x="551871" y="357755"/>
            <a:ext cx="8164290" cy="4786451"/>
          </a:xfrm>
          <a:prstGeom prst="rect">
            <a:avLst/>
          </a:prstGeom>
        </p:spPr>
        <p:txBody>
          <a:bodyPr spcFirstLastPara="1" wrap="square" lIns="91425" tIns="91425" rIns="91425" bIns="91425" anchor="ctr" anchorCtr="0">
            <a:noAutofit/>
          </a:bodyPr>
          <a:lstStyle/>
          <a:p>
            <a:pPr marL="0" lvl="0" indent="0" rtl="0">
              <a:lnSpc>
                <a:spcPts val="2300"/>
              </a:lnSpc>
              <a:spcBef>
                <a:spcPts val="0"/>
              </a:spcBef>
              <a:buNone/>
            </a:pPr>
            <a:r>
              <a:rPr lang="es-MX" sz="2000" dirty="0"/>
              <a:t>El proceso de la inculturación de la fe nos presenta varias</a:t>
            </a:r>
          </a:p>
          <a:p>
            <a:pPr marL="0" lvl="0" indent="0" rtl="0">
              <a:lnSpc>
                <a:spcPts val="2300"/>
              </a:lnSpc>
              <a:spcBef>
                <a:spcPts val="0"/>
              </a:spcBef>
              <a:buNone/>
            </a:pPr>
            <a:r>
              <a:rPr lang="es-MX" sz="2000" dirty="0"/>
              <a:t>exigencias:</a:t>
            </a:r>
          </a:p>
          <a:p>
            <a:pPr marL="342900" lvl="0" rtl="0">
              <a:lnSpc>
                <a:spcPts val="2300"/>
              </a:lnSpc>
              <a:spcBef>
                <a:spcPts val="0"/>
              </a:spcBef>
              <a:buFont typeface="Wingdings" panose="05000000000000000000" pitchFamily="2" charset="2"/>
              <a:buChar char="ü"/>
            </a:pPr>
            <a:r>
              <a:rPr lang="es-MX" sz="2000" dirty="0"/>
              <a:t>Meterse en la cultura de cada pueblo descalzos y en silencio, respetando y estuchando;</a:t>
            </a:r>
          </a:p>
          <a:p>
            <a:pPr marL="342900" lvl="0" rtl="0">
              <a:lnSpc>
                <a:spcPts val="2300"/>
              </a:lnSpc>
              <a:spcBef>
                <a:spcPts val="0"/>
              </a:spcBef>
              <a:buFont typeface="Wingdings" panose="05000000000000000000" pitchFamily="2" charset="2"/>
              <a:buChar char="ü"/>
            </a:pPr>
            <a:r>
              <a:rPr lang="es-MX" sz="2000" dirty="0"/>
              <a:t>Valorizar al pobre y acoger la dimensión religiosa y mística de los pueblos originarios;</a:t>
            </a:r>
          </a:p>
          <a:p>
            <a:pPr marL="342900" lvl="0" rtl="0">
              <a:lnSpc>
                <a:spcPts val="2300"/>
              </a:lnSpc>
              <a:spcBef>
                <a:spcPts val="0"/>
              </a:spcBef>
              <a:buFont typeface="Wingdings" panose="05000000000000000000" pitchFamily="2" charset="2"/>
              <a:buChar char="ü"/>
            </a:pPr>
            <a:r>
              <a:rPr lang="es-MX" sz="2000" dirty="0"/>
              <a:t>Valorar e incorporar en las celebraciones elementos y rituales propios de las culturas;</a:t>
            </a:r>
          </a:p>
          <a:p>
            <a:pPr marL="342900" lvl="0" rtl="0">
              <a:lnSpc>
                <a:spcPts val="2300"/>
              </a:lnSpc>
              <a:spcBef>
                <a:spcPts val="0"/>
              </a:spcBef>
              <a:buFont typeface="Wingdings" panose="05000000000000000000" pitchFamily="2" charset="2"/>
              <a:buChar char="ü"/>
            </a:pPr>
            <a:r>
              <a:rPr lang="es-MX" sz="2000" dirty="0"/>
              <a:t>Abrir caminos de servicio eclesial a los laicos sin discriminación;</a:t>
            </a:r>
          </a:p>
          <a:p>
            <a:pPr marL="342900" lvl="0" rtl="0">
              <a:lnSpc>
                <a:spcPts val="2300"/>
              </a:lnSpc>
              <a:spcBef>
                <a:spcPts val="0"/>
              </a:spcBef>
              <a:buFont typeface="Wingdings" panose="05000000000000000000" pitchFamily="2" charset="2"/>
              <a:buChar char="ü"/>
            </a:pPr>
            <a:r>
              <a:rPr lang="es-MX" sz="2000" dirty="0"/>
              <a:t>Promover los ministerios laicales;</a:t>
            </a:r>
          </a:p>
          <a:p>
            <a:pPr marL="342900" lvl="0" rtl="0">
              <a:lnSpc>
                <a:spcPts val="2300"/>
              </a:lnSpc>
              <a:spcBef>
                <a:spcPts val="0"/>
              </a:spcBef>
              <a:buFont typeface="Wingdings" panose="05000000000000000000" pitchFamily="2" charset="2"/>
              <a:buChar char="ü"/>
            </a:pPr>
            <a:r>
              <a:rPr lang="es-MX" sz="2000" dirty="0"/>
              <a:t>Adecuar las estructuras eclesiales a la estructura social y cultural de cada pueblo; </a:t>
            </a:r>
          </a:p>
          <a:p>
            <a:pPr marL="342900" lvl="0" rtl="0">
              <a:lnSpc>
                <a:spcPts val="2300"/>
              </a:lnSpc>
              <a:spcBef>
                <a:spcPts val="0"/>
              </a:spcBef>
              <a:buFont typeface="Wingdings" panose="05000000000000000000" pitchFamily="2" charset="2"/>
              <a:buChar char="ü"/>
            </a:pPr>
            <a:r>
              <a:rPr lang="es-MX" sz="2000" dirty="0"/>
              <a:t> Buscar una iglesia encarnada con las raíces culturales de nuestro pueblo con rostro propio y en comunión con la Iglesia universal.</a:t>
            </a:r>
            <a:endParaRPr lang="en-US" sz="2000" dirty="0"/>
          </a:p>
        </p:txBody>
      </p:sp>
    </p:spTree>
    <p:extLst>
      <p:ext uri="{BB962C8B-B14F-4D97-AF65-F5344CB8AC3E}">
        <p14:creationId xmlns:p14="http://schemas.microsoft.com/office/powerpoint/2010/main" val="37174722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17" name="Google Shape;417;p43"/>
          <p:cNvSpPr txBox="1">
            <a:spLocks noGrp="1"/>
          </p:cNvSpPr>
          <p:nvPr>
            <p:ph type="title"/>
          </p:nvPr>
        </p:nvSpPr>
        <p:spPr>
          <a:xfrm>
            <a:off x="715950" y="287846"/>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715950" y="1201931"/>
            <a:ext cx="7708200" cy="2183999"/>
          </a:xfrm>
          <a:prstGeom prst="rect">
            <a:avLst/>
          </a:prstGeom>
        </p:spPr>
        <p:txBody>
          <a:bodyPr spcFirstLastPara="1" wrap="square" lIns="91425" tIns="91425" rIns="91425" bIns="91425" anchor="t" anchorCtr="0">
            <a:noAutofit/>
          </a:bodyPr>
          <a:lstStyle/>
          <a:p>
            <a:pPr marL="0" lvl="0" indent="0" algn="just" rtl="0">
              <a:lnSpc>
                <a:spcPts val="2300"/>
              </a:lnSpc>
              <a:spcBef>
                <a:spcPts val="0"/>
              </a:spcBef>
              <a:spcAft>
                <a:spcPts val="0"/>
              </a:spcAft>
              <a:buNone/>
            </a:pPr>
            <a:r>
              <a:rPr lang="es-MX" sz="2000" dirty="0"/>
              <a:t>¡Bienvenidos y bienvenidas! Hoy queremos invitarlos a reflexionar sobre otras dificultades que vivieron las primeras comunidades y cómo, con la ayuda del Espíritu Santo, la comunidad logró superarlas. Ya en la reunión pasada tratamos sobre la respuesta que dieron los primeros creyentes a sus desafíos, creando ministerios. Ahora veremos que otras respuestas requerían más discernimiento.</a:t>
            </a:r>
            <a:endParaRPr lang="en-US" sz="20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108355" y="3243460"/>
            <a:ext cx="7538495" cy="1237518"/>
          </a:xfrm>
          <a:prstGeom prst="rect">
            <a:avLst/>
          </a:prstGeom>
          <a:noFill/>
        </p:spPr>
        <p:txBody>
          <a:bodyPr wrap="square">
            <a:spAutoFit/>
          </a:bodyPr>
          <a:lstStyle/>
          <a:p>
            <a:pPr>
              <a:lnSpc>
                <a:spcPct val="200000"/>
              </a:lnSpc>
            </a:pPr>
            <a:r>
              <a:rPr lang="es-MX" sz="2000" dirty="0">
                <a:solidFill>
                  <a:schemeClr val="dk1"/>
                </a:solidFill>
                <a:latin typeface="Bitter"/>
                <a:sym typeface="Bitter"/>
              </a:rPr>
              <a:t>¿Qué entendemos por obediencia al Espíritu Santo?</a:t>
            </a:r>
          </a:p>
          <a:p>
            <a:pPr>
              <a:lnSpc>
                <a:spcPct val="200000"/>
              </a:lnSpc>
            </a:pPr>
            <a:r>
              <a:rPr lang="es-MX" sz="2000" dirty="0">
                <a:solidFill>
                  <a:schemeClr val="dk1"/>
                </a:solidFill>
                <a:latin typeface="Bitter"/>
                <a:sym typeface="Bitter"/>
              </a:rPr>
              <a:t>¿Cómo saber que aquello que queremos hacer viene de Dios?</a:t>
            </a:r>
            <a:endParaRPr lang="es-EC" sz="2000" dirty="0">
              <a:solidFill>
                <a:schemeClr val="dk1"/>
              </a:solidFill>
              <a:latin typeface="Bitter"/>
              <a:sym typeface="Bitter"/>
            </a:endParaRPr>
          </a:p>
        </p:txBody>
      </p:sp>
      <p:pic>
        <p:nvPicPr>
          <p:cNvPr id="6" name="Google Shape;969;p64">
            <a:extLst>
              <a:ext uri="{FF2B5EF4-FFF2-40B4-BE49-F238E27FC236}">
                <a16:creationId xmlns:a16="http://schemas.microsoft.com/office/drawing/2014/main" id="{D97EA8E2-010C-8751-DBC3-45D678C9AE7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789639" y="4021566"/>
            <a:ext cx="318716" cy="494888"/>
          </a:xfrm>
          <a:prstGeom prst="rect">
            <a:avLst/>
          </a:prstGeom>
          <a:noFill/>
          <a:ln>
            <a:noFill/>
          </a:ln>
        </p:spPr>
      </p:pic>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AF9CA1ED-1E6D-E365-8A69-72539254AE6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826978" y="3456304"/>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15,1-22</a:t>
            </a:r>
          </a:p>
        </p:txBody>
      </p:sp>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4" name="Google Shape;424;p44"/>
          <p:cNvSpPr txBox="1">
            <a:spLocks noGrp="1"/>
          </p:cNvSpPr>
          <p:nvPr>
            <p:ph type="body" idx="1"/>
          </p:nvPr>
        </p:nvSpPr>
        <p:spPr>
          <a:xfrm>
            <a:off x="577049" y="871692"/>
            <a:ext cx="8231946" cy="3876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Llegaron algunos de Judea que aleccionaban a los hermanos con estas palabras: “Ustedes no pueden salvarse, a no ser que se circunciden como lo manda Moisés”. Esto ocasionó bastante perturbación, así como discusiones violentas de Pablo y Bernabé con ellos. Al fin se decidió que Pablo y Bernabé junto con algunos de ellos subieran a Jerusalén para tratar esta cuestión con los apóstoles y los presbíteros. La Iglesia los encaminó, y atravesaron Fenicia y Samaría. Al pasar contaban con todo lujo de detalles la conversión de los paganos, lo que produjo gran alegría en todos los hermanos.</a:t>
            </a:r>
            <a:endParaRPr lang="en-US" sz="2200" dirty="0">
              <a:solidFill>
                <a:schemeClr val="dk1"/>
              </a:solidFill>
            </a:endParaRP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15,1-22</a:t>
            </a:r>
          </a:p>
        </p:txBody>
      </p:sp>
      <p:sp>
        <p:nvSpPr>
          <p:cNvPr id="424" name="Google Shape;424;p44"/>
          <p:cNvSpPr txBox="1">
            <a:spLocks noGrp="1"/>
          </p:cNvSpPr>
          <p:nvPr>
            <p:ph type="body" idx="1"/>
          </p:nvPr>
        </p:nvSpPr>
        <p:spPr>
          <a:xfrm>
            <a:off x="659557" y="398640"/>
            <a:ext cx="7824886" cy="41906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Al llegar a Jerusalén fueron recibidos por la Iglesia, apóstoles y presbíteros, y les expusieron todo lo que Dios había hecho por medio de ellos. Pero se levantaron algunos del grupo de los fariseos que habían abrazado la fe, y dijeron: “Es necesario circuncidar a los no judíos y pedirles que observen la ley de Moisés”. Entonces los apóstoles y presbíteros se reunieron para tratar este asunto. Después de una acalorada discusión, Pedro se puso en pie y dijo: “Hermanos, ustedes saben cómo Dios intervino en medio de ustedes ya en los primeros días, cuando quiso que los paganos escucharan de mi boca el anuncio del Evangelio y abrazaran la fe. </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15,1-22</a:t>
            </a:r>
          </a:p>
        </p:txBody>
      </p:sp>
      <p:sp>
        <p:nvSpPr>
          <p:cNvPr id="424" name="Google Shape;424;p44"/>
          <p:cNvSpPr txBox="1">
            <a:spLocks noGrp="1"/>
          </p:cNvSpPr>
          <p:nvPr>
            <p:ph type="body" idx="1"/>
          </p:nvPr>
        </p:nvSpPr>
        <p:spPr>
          <a:xfrm>
            <a:off x="833338" y="949529"/>
            <a:ext cx="7824886" cy="301486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Y Dios, que conoce los corazones, se declaró a favor de ellos, al comunicarles el Espíritu Santo igual que a nosotros. No ha hecho  ninguna distinción entre nosotros y ellos, sino que purificó sus corazones por medio de la fe. ¿Quieren ustedes mandar a Dios ahora? ¿Por qué quieren poner sobre el cuello de los discípulos un yugo que nuestros padres no fueron capaces de soportar, ni tampoco nosotros? Según nuestra fe, la gracia del Señor Jesús es la que nos salva, del mismo modo que a ellos”.</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2865415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15,1-22</a:t>
            </a:r>
          </a:p>
        </p:txBody>
      </p:sp>
      <p:sp>
        <p:nvSpPr>
          <p:cNvPr id="424" name="Google Shape;424;p44"/>
          <p:cNvSpPr txBox="1">
            <a:spLocks noGrp="1"/>
          </p:cNvSpPr>
          <p:nvPr>
            <p:ph type="body" idx="1"/>
          </p:nvPr>
        </p:nvSpPr>
        <p:spPr>
          <a:xfrm>
            <a:off x="619537" y="468350"/>
            <a:ext cx="8038687" cy="4408098"/>
          </a:xfrm>
          <a:prstGeom prst="rect">
            <a:avLst/>
          </a:prstGeom>
        </p:spPr>
        <p:txBody>
          <a:bodyPr spcFirstLastPara="1" wrap="square" lIns="91425" tIns="91425" rIns="91425" bIns="91425" anchor="ctr" anchorCtr="0">
            <a:noAutofit/>
          </a:bodyPr>
          <a:lstStyle/>
          <a:p>
            <a:pPr marL="0" lvl="0" indent="0" algn="l" rtl="0">
              <a:lnSpc>
                <a:spcPts val="2600"/>
              </a:lnSpc>
              <a:spcBef>
                <a:spcPts val="0"/>
              </a:spcBef>
              <a:spcAft>
                <a:spcPts val="0"/>
              </a:spcAft>
              <a:buNone/>
            </a:pPr>
            <a:r>
              <a:rPr lang="es-MX" sz="2200" dirty="0">
                <a:solidFill>
                  <a:schemeClr val="dk1"/>
                </a:solidFill>
              </a:rPr>
              <a:t>Toda la asamblea guardó silencio y escucharon a Bernabé y a Pablo, que contaron las señales milagrosas y prodigios que Dios había realizado entre los paganos a través de ellos. Cuando terminaron de hablar, Santiago tomó la palabra y dijo: “Hermanos, escúchenme: Simón acaba de recordar cómo Dios, desde el primer momento, intervino para formarse con gentes paganas un pueblo a su nombre. Los profetas hablan el mismo lenguaje, pues está escrito: Después de esto volveré y construiré de nuevo la choza caída de David. Reconstruiré sus ruinas y la volveré a levantar, para que el resto de los hombres busque al Señor, todas las naciones sobre las cuales ha sido invocado mi Nombre.</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075" y="125456"/>
            <a:ext cx="958788" cy="273184"/>
          </a:xfrm>
          <a:prstGeom prst="rect">
            <a:avLst/>
          </a:prstGeom>
        </p:spPr>
      </p:pic>
    </p:spTree>
    <p:extLst>
      <p:ext uri="{BB962C8B-B14F-4D97-AF65-F5344CB8AC3E}">
        <p14:creationId xmlns:p14="http://schemas.microsoft.com/office/powerpoint/2010/main" val="3528784526"/>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15,1-22</a:t>
            </a:r>
          </a:p>
        </p:txBody>
      </p:sp>
      <p:sp>
        <p:nvSpPr>
          <p:cNvPr id="424" name="Google Shape;424;p44"/>
          <p:cNvSpPr txBox="1">
            <a:spLocks noGrp="1"/>
          </p:cNvSpPr>
          <p:nvPr>
            <p:ph type="body" idx="1"/>
          </p:nvPr>
        </p:nvSpPr>
        <p:spPr>
          <a:xfrm>
            <a:off x="685017" y="340385"/>
            <a:ext cx="7773965" cy="4408098"/>
          </a:xfrm>
          <a:prstGeom prst="rect">
            <a:avLst/>
          </a:prstGeom>
        </p:spPr>
        <p:txBody>
          <a:bodyPr spcFirstLastPara="1" wrap="square" lIns="91425" tIns="91425" rIns="91425" bIns="91425" anchor="ctr" anchorCtr="0">
            <a:noAutofit/>
          </a:bodyPr>
          <a:lstStyle/>
          <a:p>
            <a:pPr marL="0" lvl="0" indent="0" algn="l" rtl="0">
              <a:lnSpc>
                <a:spcPts val="2700"/>
              </a:lnSpc>
              <a:spcBef>
                <a:spcPts val="0"/>
              </a:spcBef>
              <a:spcAft>
                <a:spcPts val="0"/>
              </a:spcAft>
              <a:buNone/>
            </a:pPr>
            <a:r>
              <a:rPr lang="es-MX" sz="2200" dirty="0">
                <a:solidFill>
                  <a:schemeClr val="dk1"/>
                </a:solidFill>
              </a:rPr>
              <a:t>Así lo dice el Señor, que hoy realiza lo que tenía preparado desde siempre. Por esto pienso que no debemos complicar la vida a los paganos que se convierten a Dios. Digámosles en nuestra carta tan sólo que se abstengan de lo que es impuro por haber sido ofrecido a los ídolos, de las relaciones sexuales prohibidas, de la carne de animales sin sangrar y de comer sangre. Porque desde tiempos antiguos leen a Moisés en las sinagogas todos los sábados, y tiene predicadores en cada ciudad”.</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075" y="125456"/>
            <a:ext cx="958788" cy="273184"/>
          </a:xfrm>
          <a:prstGeom prst="rect">
            <a:avLst/>
          </a:prstGeom>
        </p:spPr>
      </p:pic>
    </p:spTree>
    <p:extLst>
      <p:ext uri="{BB962C8B-B14F-4D97-AF65-F5344CB8AC3E}">
        <p14:creationId xmlns:p14="http://schemas.microsoft.com/office/powerpoint/2010/main" val="3896049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15,1-22</a:t>
            </a:r>
          </a:p>
        </p:txBody>
      </p:sp>
      <p:sp>
        <p:nvSpPr>
          <p:cNvPr id="424" name="Google Shape;424;p44"/>
          <p:cNvSpPr txBox="1">
            <a:spLocks noGrp="1"/>
          </p:cNvSpPr>
          <p:nvPr>
            <p:ph type="body" idx="1"/>
          </p:nvPr>
        </p:nvSpPr>
        <p:spPr>
          <a:xfrm>
            <a:off x="833338" y="390526"/>
            <a:ext cx="7326898" cy="23376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Entonces los apóstoles y presbíteros, de acuerdo con toda la Iglesia, decidieron elegir algunos hombres de entre ellos para enviarlos a Antioquía con Pablo y Bernabé. Fueron elegidos Judas, llamado </a:t>
            </a:r>
            <a:r>
              <a:rPr lang="es-MX" sz="2200" dirty="0" err="1">
                <a:solidFill>
                  <a:schemeClr val="dk1"/>
                </a:solidFill>
              </a:rPr>
              <a:t>Barsabás</a:t>
            </a:r>
            <a:r>
              <a:rPr lang="es-MX" sz="2200" dirty="0">
                <a:solidFill>
                  <a:schemeClr val="dk1"/>
                </a:solidFill>
              </a:rPr>
              <a:t>, y Silas, ambos dirigentes entre los hermanos.</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sp>
        <p:nvSpPr>
          <p:cNvPr id="6" name="CuadroTexto 5">
            <a:extLst>
              <a:ext uri="{FF2B5EF4-FFF2-40B4-BE49-F238E27FC236}">
                <a16:creationId xmlns:a16="http://schemas.microsoft.com/office/drawing/2014/main" id="{0E04E70D-C91A-B49B-D5D5-B38DAA903AF5}"/>
              </a:ext>
            </a:extLst>
          </p:cNvPr>
          <p:cNvSpPr txBox="1"/>
          <p:nvPr/>
        </p:nvSpPr>
        <p:spPr>
          <a:xfrm>
            <a:off x="1285336" y="3196644"/>
            <a:ext cx="6260365" cy="1225079"/>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200" dirty="0">
                <a:solidFill>
                  <a:schemeClr val="dk1"/>
                </a:solidFill>
                <a:latin typeface="Bitter"/>
                <a:sym typeface="Bitter"/>
              </a:rPr>
              <a:t>        ¿Cuáles son las dos posturas enfrentadas de  las que habla el texto?</a:t>
            </a:r>
          </a:p>
          <a:p>
            <a:pPr marL="0" lvl="0" indent="0" algn="ctr" rtl="0">
              <a:lnSpc>
                <a:spcPct val="150000"/>
              </a:lnSpc>
              <a:spcBef>
                <a:spcPts val="0"/>
              </a:spcBef>
              <a:spcAft>
                <a:spcPts val="0"/>
              </a:spcAft>
              <a:buNone/>
            </a:pPr>
            <a:r>
              <a:rPr lang="es-MX" sz="2200" dirty="0">
                <a:solidFill>
                  <a:schemeClr val="dk1"/>
                </a:solidFill>
                <a:latin typeface="Bitter"/>
                <a:sym typeface="Bitter"/>
              </a:rPr>
              <a:t>¿Cómo se resuelve el problema?</a:t>
            </a:r>
            <a:endParaRPr lang="en-US" sz="2200" dirty="0">
              <a:solidFill>
                <a:schemeClr val="dk1"/>
              </a:solidFill>
              <a:latin typeface="Bitter"/>
              <a:sym typeface="Bitter"/>
            </a:endParaRPr>
          </a:p>
        </p:txBody>
      </p:sp>
      <p:grpSp>
        <p:nvGrpSpPr>
          <p:cNvPr id="8" name="Google Shape;505;p47">
            <a:extLst>
              <a:ext uri="{FF2B5EF4-FFF2-40B4-BE49-F238E27FC236}">
                <a16:creationId xmlns:a16="http://schemas.microsoft.com/office/drawing/2014/main" id="{93B688FF-5357-83A6-DAE2-63DCE255071A}"/>
              </a:ext>
            </a:extLst>
          </p:cNvPr>
          <p:cNvGrpSpPr/>
          <p:nvPr/>
        </p:nvGrpSpPr>
        <p:grpSpPr>
          <a:xfrm>
            <a:off x="7230838" y="2456960"/>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pic>
        <p:nvPicPr>
          <p:cNvPr id="5" name="Google Shape;968;p64">
            <a:extLst>
              <a:ext uri="{FF2B5EF4-FFF2-40B4-BE49-F238E27FC236}">
                <a16:creationId xmlns:a16="http://schemas.microsoft.com/office/drawing/2014/main" id="{89CA93CF-89BE-59C1-6484-0B4623F0C17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1372193" y="3218069"/>
            <a:ext cx="362128" cy="447878"/>
          </a:xfrm>
          <a:prstGeom prst="rect">
            <a:avLst/>
          </a:prstGeom>
          <a:noFill/>
          <a:ln>
            <a:noFill/>
          </a:ln>
        </p:spPr>
      </p:pic>
      <p:pic>
        <p:nvPicPr>
          <p:cNvPr id="7" name="Google Shape;969;p64">
            <a:extLst>
              <a:ext uri="{FF2B5EF4-FFF2-40B4-BE49-F238E27FC236}">
                <a16:creationId xmlns:a16="http://schemas.microsoft.com/office/drawing/2014/main" id="{B929D106-DFE4-64AE-01B2-61FEAF1DF7EA}"/>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1372194" y="3898792"/>
            <a:ext cx="362127" cy="471217"/>
          </a:xfrm>
          <a:prstGeom prst="rect">
            <a:avLst/>
          </a:prstGeom>
          <a:noFill/>
          <a:ln>
            <a:noFill/>
          </a:ln>
        </p:spPr>
      </p:pic>
    </p:spTree>
    <p:extLst>
      <p:ext uri="{BB962C8B-B14F-4D97-AF65-F5344CB8AC3E}">
        <p14:creationId xmlns:p14="http://schemas.microsoft.com/office/powerpoint/2010/main" val="1175185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2143</Words>
  <Application>Microsoft Office PowerPoint</Application>
  <PresentationFormat>Presentación en pantalla (16:9)</PresentationFormat>
  <Paragraphs>118</Paragraphs>
  <Slides>23</Slides>
  <Notes>23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23</vt:i4>
      </vt:variant>
    </vt:vector>
  </HeadingPairs>
  <TitlesOfParts>
    <vt:vector size="32" baseType="lpstr">
      <vt:lpstr>Berkshire Swash</vt:lpstr>
      <vt:lpstr>Didact Gothic</vt:lpstr>
      <vt:lpstr>Bitter</vt:lpstr>
      <vt:lpstr>Arial</vt:lpstr>
      <vt:lpstr>PT Sans</vt:lpstr>
      <vt:lpstr>Wingdings</vt:lpstr>
      <vt:lpstr>Nunito</vt:lpstr>
      <vt:lpstr>Enjoy Poetry Break Day by Slidesgo</vt:lpstr>
      <vt:lpstr>1_Enjoy Poetry Break Day by Slidesgo</vt:lpstr>
      <vt:lpstr>Estudio Orante De Hechos de  los Apóstoles</vt:lpstr>
      <vt:lpstr>Tema 5</vt:lpstr>
      <vt:lpstr>Introducción</vt:lpstr>
      <vt:lpstr>1. Lectura: Hch 15,1-22</vt:lpstr>
      <vt:lpstr>1. Lectura: Hch 15,1-22</vt:lpstr>
      <vt:lpstr>1. Lectura: Hch 15,1-22</vt:lpstr>
      <vt:lpstr>1. Lectura: Hch 15,1-22</vt:lpstr>
      <vt:lpstr>1. Lectura: Hch 15,1-22</vt:lpstr>
      <vt:lpstr>1. Lectura: Hch 15,1-22</vt:lpstr>
      <vt:lpstr>Pistas para acoger el texto…</vt:lpstr>
      <vt:lpstr>Primer camino: apertura incondicional a los gentiles.</vt:lpstr>
      <vt:lpstr>Segundo camino: judaizar a los gentiles.</vt:lpstr>
      <vt:lpstr>Tercer camino: apertura con reservas a los gentiles.</vt:lpstr>
      <vt:lpstr>Claves para comprender Hechos 15,1-22</vt:lpstr>
      <vt:lpstr>Claves para comprender Hechos 15,1-22</vt:lpstr>
      <vt:lpstr>Claves para comprender Hechos 1,6-12.14</vt:lpstr>
      <vt:lpstr>2. Meditación</vt:lpstr>
      <vt:lpstr>3. Oración</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14</cp:revision>
  <dcterms:modified xsi:type="dcterms:W3CDTF">2024-06-10T19:44:09Z</dcterms:modified>
</cp:coreProperties>
</file>