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6"/>
  </p:notesMasterIdLst>
  <p:handoutMasterIdLst>
    <p:handoutMasterId r:id="rId27"/>
  </p:handoutMasterIdLst>
  <p:sldIdLst>
    <p:sldId id="256" r:id="rId3"/>
    <p:sldId id="281" r:id="rId4"/>
    <p:sldId id="262" r:id="rId5"/>
    <p:sldId id="313" r:id="rId6"/>
    <p:sldId id="263" r:id="rId7"/>
    <p:sldId id="329" r:id="rId8"/>
    <p:sldId id="328" r:id="rId9"/>
    <p:sldId id="260" r:id="rId10"/>
    <p:sldId id="315" r:id="rId11"/>
    <p:sldId id="316" r:id="rId12"/>
    <p:sldId id="330" r:id="rId13"/>
    <p:sldId id="331" r:id="rId14"/>
    <p:sldId id="318" r:id="rId15"/>
    <p:sldId id="319" r:id="rId16"/>
    <p:sldId id="320" r:id="rId17"/>
    <p:sldId id="321" r:id="rId18"/>
    <p:sldId id="332" r:id="rId19"/>
    <p:sldId id="322" r:id="rId20"/>
    <p:sldId id="324" r:id="rId21"/>
    <p:sldId id="327" r:id="rId22"/>
    <p:sldId id="326" r:id="rId23"/>
    <p:sldId id="325" r:id="rId24"/>
    <p:sldId id="290" r:id="rId25"/>
  </p:sldIdLst>
  <p:sldSz cx="9144000" cy="5143500" type="screen16x9"/>
  <p:notesSz cx="6858000" cy="9144000"/>
  <p:embeddedFontLst>
    <p:embeddedFont>
      <p:font typeface="Berkshire Swash" panose="02000505000000020003" pitchFamily="2" charset="0"/>
      <p:regular r:id="rId28"/>
    </p:embeddedFont>
    <p:embeddedFont>
      <p:font typeface="Bitter" panose="020B0604020202020204" charset="0"/>
      <p:regular r:id="rId29"/>
      <p:bold r:id="rId30"/>
      <p:italic r:id="rId31"/>
      <p:boldItalic r:id="rId32"/>
    </p:embeddedFont>
    <p:embeddedFont>
      <p:font typeface="Didact Gothic" panose="00000500000000000000" pitchFamily="2" charset="0"/>
      <p:regular r:id="rId33"/>
    </p:embeddedFont>
    <p:embeddedFont>
      <p:font typeface="Nunito" pitchFamily="2" charset="0"/>
      <p:regular r:id="rId34"/>
      <p:bold r:id="rId35"/>
      <p:italic r:id="rId36"/>
      <p:boldItalic r:id="rId37"/>
    </p:embeddedFont>
    <p:embeddedFont>
      <p:font typeface="PT Sans" panose="020B05030202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6" y="102"/>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10/6/2024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91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36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74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79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14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90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16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75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4.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Ante el anuncio del Evangelio, una doble respuesta.</a:t>
            </a:r>
            <a:endParaRPr lang="es-ES" sz="2800" dirty="0">
              <a:solidFill>
                <a:schemeClr val="accent1"/>
              </a:solidFill>
            </a:endParaRPr>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sp>
        <p:nvSpPr>
          <p:cNvPr id="398" name="Google Shape;398;p41"/>
          <p:cNvSpPr txBox="1">
            <a:spLocks noGrp="1"/>
          </p:cNvSpPr>
          <p:nvPr>
            <p:ph type="subTitle" idx="1"/>
          </p:nvPr>
        </p:nvSpPr>
        <p:spPr>
          <a:xfrm>
            <a:off x="200956" y="616692"/>
            <a:ext cx="8615402"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000" dirty="0"/>
              <a:t>La cruz, símbolo de Jesús. Pablo, como buen judío, quiere </a:t>
            </a:r>
          </a:p>
          <a:p>
            <a:pPr marL="0" lvl="0" indent="0" algn="l" rtl="0">
              <a:spcBef>
                <a:spcPts val="0"/>
              </a:spcBef>
              <a:buNone/>
            </a:pPr>
            <a:r>
              <a:rPr lang="es-MX" sz="2000" dirty="0"/>
              <a:t>que su pueblo sea el primero en recibir la Buena Noticia, </a:t>
            </a:r>
          </a:p>
          <a:p>
            <a:pPr marL="0" lvl="0" indent="0" algn="l" rtl="0">
              <a:spcBef>
                <a:spcPts val="0"/>
              </a:spcBef>
              <a:buNone/>
            </a:pPr>
            <a:r>
              <a:rPr lang="es-MX" sz="2000" dirty="0"/>
              <a:t>por eso tiene como referencia la sinagoga, lugar de </a:t>
            </a:r>
          </a:p>
          <a:p>
            <a:pPr marL="0" lvl="0" indent="0" algn="l" rtl="0">
              <a:spcBef>
                <a:spcPts val="0"/>
              </a:spcBef>
              <a:buNone/>
            </a:pPr>
            <a:r>
              <a:rPr lang="es-MX" sz="2000" dirty="0"/>
              <a:t>reuniones para los judíos dispersos por el mundo, </a:t>
            </a:r>
          </a:p>
          <a:p>
            <a:pPr marL="0" lvl="0" indent="0" algn="l" rtl="0">
              <a:spcBef>
                <a:spcPts val="0"/>
              </a:spcBef>
              <a:buNone/>
            </a:pPr>
            <a:r>
              <a:rPr lang="es-MX" sz="2000" dirty="0"/>
              <a:t>de manera especial, desde que el templo había sido </a:t>
            </a:r>
          </a:p>
          <a:p>
            <a:pPr marL="0" lvl="0" indent="0" algn="l" rtl="0">
              <a:spcBef>
                <a:spcPts val="0"/>
              </a:spcBef>
              <a:buNone/>
            </a:pPr>
            <a:r>
              <a:rPr lang="es-MX" sz="2000" dirty="0"/>
              <a:t>destruido (70 d.C.). Pero, como vemos en el texto, los judíos, </a:t>
            </a:r>
          </a:p>
          <a:p>
            <a:pPr marL="0" lvl="0" indent="0" algn="l" rtl="0">
              <a:spcBef>
                <a:spcPts val="0"/>
              </a:spcBef>
              <a:buNone/>
            </a:pPr>
            <a:r>
              <a:rPr lang="es-MX" sz="2000" dirty="0"/>
              <a:t>que antes ya habían rechazado a Jesús como el Mesías </a:t>
            </a:r>
          </a:p>
          <a:p>
            <a:pPr marL="0" lvl="0" indent="0" algn="l" rtl="0">
              <a:spcBef>
                <a:spcPts val="0"/>
              </a:spcBef>
              <a:buNone/>
            </a:pPr>
            <a:r>
              <a:rPr lang="es-MX" sz="2000" dirty="0"/>
              <a:t>esperado, ahora se oponen a Pablo; sus reacciones son </a:t>
            </a:r>
          </a:p>
          <a:p>
            <a:pPr marL="0" lvl="0" indent="0" algn="l" rtl="0">
              <a:spcBef>
                <a:spcPts val="0"/>
              </a:spcBef>
              <a:buNone/>
            </a:pPr>
            <a:r>
              <a:rPr lang="es-MX" sz="2000" dirty="0"/>
              <a:t>violentas: “se oponían y lo insultaban”. Sin embargo, </a:t>
            </a:r>
          </a:p>
          <a:p>
            <a:pPr marL="0" lvl="0" indent="0" algn="l" rtl="0">
              <a:spcBef>
                <a:spcPts val="0"/>
              </a:spcBef>
              <a:buNone/>
            </a:pPr>
            <a:r>
              <a:rPr lang="es-MX" sz="2000" dirty="0"/>
              <a:t>Pablo sí encontró apertura en unos pocos judíos, como Crispo, que creyó en el Señor junto con toda su familia. También logró juntar a gentiles temerosos de Dios que recibieron la palabra de Pablo como una buena noticia y creyeron en Jesús. Ellos serán la base para formar la nueva comunidad de Corinto.</a:t>
            </a:r>
            <a:endParaRPr lang="en-US" sz="2000" dirty="0"/>
          </a:p>
        </p:txBody>
      </p:sp>
      <p:pic>
        <p:nvPicPr>
          <p:cNvPr id="8" name="Imagen 7">
            <a:extLst>
              <a:ext uri="{FF2B5EF4-FFF2-40B4-BE49-F238E27FC236}">
                <a16:creationId xmlns:a16="http://schemas.microsoft.com/office/drawing/2014/main" id="{C2A363F9-5A4C-CC3C-3E3D-11CAF804C4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0837" y="586129"/>
            <a:ext cx="2255521" cy="2648362"/>
          </a:xfrm>
          <a:prstGeom prst="rect">
            <a:avLst/>
          </a:prstGeom>
        </p:spPr>
      </p:pic>
    </p:spTree>
    <p:extLst>
      <p:ext uri="{BB962C8B-B14F-4D97-AF65-F5344CB8AC3E}">
        <p14:creationId xmlns:p14="http://schemas.microsoft.com/office/powerpoint/2010/main" val="32606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La experiencia de Dios.</a:t>
            </a:r>
            <a:endParaRPr lang="es-ES" sz="2800" dirty="0">
              <a:solidFill>
                <a:schemeClr val="accent1"/>
              </a:solidFill>
            </a:endParaRPr>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sp>
        <p:nvSpPr>
          <p:cNvPr id="398" name="Google Shape;398;p41"/>
          <p:cNvSpPr txBox="1">
            <a:spLocks noGrp="1"/>
          </p:cNvSpPr>
          <p:nvPr>
            <p:ph type="subTitle" idx="1"/>
          </p:nvPr>
        </p:nvSpPr>
        <p:spPr>
          <a:xfrm>
            <a:off x="200956" y="616692"/>
            <a:ext cx="6270865"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400" dirty="0"/>
              <a:t>Luz para los tiempos de oscuridad. El texto también destaca la experiencia de Dios que Pablo había experimentado. En los momentos oscuros, cuando siente la necesidad de dejar la ciudad, el apóstol vive una fuerte experiencia de Dios que le dice: “No temas, sigue hablando, no te calles, porque yo estoy contigo”. Así, Pablo descubre que también la ciudad de Corinto es parte del pueblo de Dios, y por eso decide quedarse allí un tiempo más.</a:t>
            </a:r>
            <a:endParaRPr lang="en-US" sz="2400" dirty="0"/>
          </a:p>
        </p:txBody>
      </p:sp>
      <p:pic>
        <p:nvPicPr>
          <p:cNvPr id="7" name="Imagen 6">
            <a:extLst>
              <a:ext uri="{FF2B5EF4-FFF2-40B4-BE49-F238E27FC236}">
                <a16:creationId xmlns:a16="http://schemas.microsoft.com/office/drawing/2014/main" id="{0B477925-381D-33BA-9F87-ACE5A95A1D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0467" y="1602171"/>
            <a:ext cx="2525891" cy="2746529"/>
          </a:xfrm>
          <a:prstGeom prst="rect">
            <a:avLst/>
          </a:prstGeom>
        </p:spPr>
      </p:pic>
    </p:spTree>
    <p:extLst>
      <p:ext uri="{BB962C8B-B14F-4D97-AF65-F5344CB8AC3E}">
        <p14:creationId xmlns:p14="http://schemas.microsoft.com/office/powerpoint/2010/main" val="126719725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Ir siempre más allá.</a:t>
            </a:r>
            <a:endParaRPr lang="es-ES" sz="2800" dirty="0">
              <a:solidFill>
                <a:schemeClr val="accent1"/>
              </a:solidFill>
            </a:endParaRPr>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73" y="4741999"/>
            <a:ext cx="958788" cy="273184"/>
          </a:xfrm>
          <a:prstGeom prst="rect">
            <a:avLst/>
          </a:prstGeom>
        </p:spPr>
      </p:pic>
      <p:sp>
        <p:nvSpPr>
          <p:cNvPr id="398" name="Google Shape;398;p41"/>
          <p:cNvSpPr txBox="1">
            <a:spLocks noGrp="1"/>
          </p:cNvSpPr>
          <p:nvPr>
            <p:ph type="subTitle" idx="1"/>
          </p:nvPr>
        </p:nvSpPr>
        <p:spPr>
          <a:xfrm>
            <a:off x="3310098" y="412257"/>
            <a:ext cx="5335154" cy="4376692"/>
          </a:xfrm>
          <a:prstGeom prst="rect">
            <a:avLst/>
          </a:prstGeom>
        </p:spPr>
        <p:txBody>
          <a:bodyPr spcFirstLastPara="1" wrap="square" lIns="91425" tIns="91425" rIns="91425" bIns="91425" anchor="ctr" anchorCtr="0">
            <a:noAutofit/>
          </a:bodyPr>
          <a:lstStyle/>
          <a:p>
            <a:pPr marL="0" lvl="0" indent="0" rtl="0">
              <a:spcBef>
                <a:spcPts val="0"/>
              </a:spcBef>
              <a:buNone/>
            </a:pPr>
            <a:r>
              <a:rPr lang="es-MX" sz="2400" dirty="0"/>
              <a:t>Como misioneros, siempre vamos más allá. Pablo, después de un año y medio de permanecer en Corinto, cree que su misión debe continuar su rumbo y, a pesar del cariño de sus amigos, decide que es tiempo de abandonar esa ciudad y continuar con la tarea de anunciar el Evangelio hasta los confines de la tierra, tal como Jesús había mandado a sus discípulos.</a:t>
            </a:r>
            <a:endParaRPr lang="en-US" sz="2400" dirty="0"/>
          </a:p>
        </p:txBody>
      </p:sp>
      <p:pic>
        <p:nvPicPr>
          <p:cNvPr id="8" name="Imagen 7">
            <a:extLst>
              <a:ext uri="{FF2B5EF4-FFF2-40B4-BE49-F238E27FC236}">
                <a16:creationId xmlns:a16="http://schemas.microsoft.com/office/drawing/2014/main" id="{FA753459-2442-D440-39E6-390E5F9CB0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87991">
            <a:off x="216731" y="1256269"/>
            <a:ext cx="3165001" cy="2952182"/>
          </a:xfrm>
          <a:prstGeom prst="rect">
            <a:avLst/>
          </a:prstGeom>
        </p:spPr>
      </p:pic>
    </p:spTree>
    <p:extLst>
      <p:ext uri="{BB962C8B-B14F-4D97-AF65-F5344CB8AC3E}">
        <p14:creationId xmlns:p14="http://schemas.microsoft.com/office/powerpoint/2010/main" val="2671012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Claves para comprender Hechos 18,1-18</a:t>
            </a:r>
            <a:endParaRPr lang="es-ES" sz="3200" dirty="0"/>
          </a:p>
        </p:txBody>
      </p:sp>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82807" y="1458556"/>
            <a:ext cx="5962381" cy="3118589"/>
          </a:xfrm>
          <a:prstGeom prst="rect">
            <a:avLst/>
          </a:prstGeom>
        </p:spPr>
        <p:txBody>
          <a:bodyPr spcFirstLastPara="1" wrap="square" lIns="91425" tIns="91425" rIns="91425" bIns="91425" anchor="ctr" anchorCtr="0">
            <a:noAutofit/>
          </a:bodyPr>
          <a:lstStyle/>
          <a:p>
            <a:pPr marL="0" lvl="0" indent="0" rtl="0">
              <a:spcBef>
                <a:spcPts val="0"/>
              </a:spcBef>
              <a:buNone/>
            </a:pPr>
            <a:r>
              <a:rPr lang="es-MX" sz="2200" dirty="0"/>
              <a:t>Pablo sale de Atenas y va a Corinto. Allí se encuentra con un judío llamado Aquila, recién llegado de Roma, con Priscila su esposa, expulsados por el emperador Claudio, hacia el año 49 d.C. Como compartían el mismo oficio, Pablo se queda a vivir y a trabajar con ellos. Corinto era una ciudad comercial importante para el Imperio, dada su ubicación entre dos puertos, que le hacía competencia a Atenas. </a:t>
            </a:r>
            <a:endParaRPr lang="en-US" sz="22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612559" y="764484"/>
            <a:ext cx="7519387" cy="4833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El final del segundo viaje misionero.</a:t>
            </a: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275207" y="764484"/>
            <a:ext cx="415200" cy="594856"/>
          </a:xfrm>
          <a:prstGeom prst="rect">
            <a:avLst/>
          </a:prstGeom>
          <a:noFill/>
          <a:ln>
            <a:noFill/>
          </a:ln>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047" y="4764331"/>
            <a:ext cx="958788" cy="273184"/>
          </a:xfrm>
          <a:prstGeom prst="rect">
            <a:avLst/>
          </a:prstGeom>
        </p:spPr>
      </p:pic>
      <p:pic>
        <p:nvPicPr>
          <p:cNvPr id="8" name="Imagen 7">
            <a:extLst>
              <a:ext uri="{FF2B5EF4-FFF2-40B4-BE49-F238E27FC236}">
                <a16:creationId xmlns:a16="http://schemas.microsoft.com/office/drawing/2014/main" id="{6AE8C5D4-3C9D-6C53-2B16-EBE44A28D1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55931" y="1347023"/>
            <a:ext cx="2988069" cy="3690492"/>
          </a:xfrm>
          <a:prstGeom prst="rect">
            <a:avLst/>
          </a:prstGeom>
        </p:spPr>
      </p:pic>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40947" y="4353467"/>
            <a:ext cx="415200" cy="790033"/>
          </a:xfrm>
          <a:prstGeom prst="rect">
            <a:avLst/>
          </a:prstGeom>
          <a:noFill/>
          <a:ln>
            <a:noFill/>
          </a:ln>
        </p:spPr>
      </p:pic>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96758" y="416910"/>
            <a:ext cx="8150484" cy="4309679"/>
          </a:xfrm>
          <a:prstGeom prst="rect">
            <a:avLst/>
          </a:prstGeom>
        </p:spPr>
        <p:txBody>
          <a:bodyPr spcFirstLastPara="1" wrap="square" lIns="91425" tIns="91425" rIns="91425" bIns="91425" anchor="ctr" anchorCtr="0">
            <a:noAutofit/>
          </a:bodyPr>
          <a:lstStyle/>
          <a:p>
            <a:pPr marL="0" lvl="0" indent="0" rtl="0">
              <a:spcBef>
                <a:spcPts val="0"/>
              </a:spcBef>
              <a:buNone/>
            </a:pPr>
            <a:r>
              <a:rPr lang="es-MX" sz="2400" dirty="0"/>
              <a:t>También era conocida por su laxa moralidad sexual debido al culto a Afrodita, diosa de la fertilidad.</a:t>
            </a:r>
          </a:p>
          <a:p>
            <a:pPr marL="0" lvl="0" indent="0" rtl="0">
              <a:spcBef>
                <a:spcPts val="0"/>
              </a:spcBef>
              <a:buNone/>
            </a:pPr>
            <a:r>
              <a:rPr lang="es-MX" sz="2400" dirty="0"/>
              <a:t>Aunque Aquila y Priscila ya eran cristianos en ese momento, Pablo terminó de guiarlos a Jesús, mientras hacían tiendas. Fue el inicio de una profunda amistad. Pablo dirá que Aquila y Priscila expusieron sus vidas por el (Rom 16,3-4). Un dato curioso es que la mitad de las veces que se los menciona, Priscila es nombrada primero, lo cual es inusual.</a:t>
            </a:r>
            <a:endParaRPr lang="en-US" sz="24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18,1-18</a:t>
            </a:r>
            <a:endParaRPr lang="es-ES" sz="1800" dirty="0">
              <a:solidFill>
                <a:schemeClr val="accent3">
                  <a:lumMod val="60000"/>
                  <a:lumOff val="40000"/>
                </a:schemeClr>
              </a:solidFill>
            </a:endParaRPr>
          </a:p>
        </p:txBody>
      </p:sp>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7" name="Imagen 6">
            <a:extLst>
              <a:ext uri="{FF2B5EF4-FFF2-40B4-BE49-F238E27FC236}">
                <a16:creationId xmlns:a16="http://schemas.microsoft.com/office/drawing/2014/main" id="{872EB251-DDBD-D97A-DCB2-18FB709686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6696" y="2128915"/>
            <a:ext cx="3058853" cy="2876341"/>
          </a:xfrm>
          <a:prstGeom prst="rect">
            <a:avLst/>
          </a:prstGeom>
        </p:spPr>
      </p:pic>
      <p:pic>
        <p:nvPicPr>
          <p:cNvPr id="2" name="Imagen 1">
            <a:extLst>
              <a:ext uri="{FF2B5EF4-FFF2-40B4-BE49-F238E27FC236}">
                <a16:creationId xmlns:a16="http://schemas.microsoft.com/office/drawing/2014/main" id="{7B7F2C98-4C9F-2076-F623-8A6FC4766C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18,1-18</a:t>
            </a:r>
            <a:endParaRPr lang="es-ES" sz="1800" dirty="0">
              <a:solidFill>
                <a:schemeClr val="accent3">
                  <a:lumMod val="60000"/>
                  <a:lumOff val="40000"/>
                </a:schemeClr>
              </a:solidFill>
            </a:endParaRPr>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El ministerio de Pablo entre judíos y gentiles.</a:t>
            </a:r>
            <a:endParaRPr lang="es-ES" sz="2800" dirty="0">
              <a:solidFill>
                <a:schemeClr val="accent1"/>
              </a:solidFill>
            </a:endParaRPr>
          </a:p>
        </p:txBody>
      </p:sp>
      <p:pic>
        <p:nvPicPr>
          <p:cNvPr id="3" name="Imagen 2">
            <a:extLst>
              <a:ext uri="{FF2B5EF4-FFF2-40B4-BE49-F238E27FC236}">
                <a16:creationId xmlns:a16="http://schemas.microsoft.com/office/drawing/2014/main" id="{B5A2D029-1900-2B67-2072-8C04FD5CEF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1861" y="21109"/>
            <a:ext cx="958788" cy="273184"/>
          </a:xfrm>
          <a:prstGeom prst="rect">
            <a:avLst/>
          </a:prstGeom>
        </p:spPr>
      </p:pic>
      <p:sp>
        <p:nvSpPr>
          <p:cNvPr id="398" name="Google Shape;398;p41"/>
          <p:cNvSpPr txBox="1">
            <a:spLocks noGrp="1"/>
          </p:cNvSpPr>
          <p:nvPr>
            <p:ph type="body" idx="1"/>
          </p:nvPr>
        </p:nvSpPr>
        <p:spPr>
          <a:xfrm>
            <a:off x="496759" y="923540"/>
            <a:ext cx="7590798" cy="4045666"/>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200" dirty="0"/>
              <a:t>Al inicio, Pablo se reunía con los judíos, los sábados, en la sinagoga, y daba testimonio de Jesucristo (</a:t>
            </a:r>
            <a:r>
              <a:rPr lang="es-MX" sz="2200" dirty="0" err="1"/>
              <a:t>1Cor</a:t>
            </a:r>
            <a:r>
              <a:rPr lang="es-MX" sz="2200" dirty="0"/>
              <a:t> 2,1-16). Pero la blasfemia contra Jesús, a quien Pablo predica como el Mesías (</a:t>
            </a:r>
            <a:r>
              <a:rPr lang="es-MX" sz="2200" dirty="0" err="1"/>
              <a:t>Hch</a:t>
            </a:r>
            <a:r>
              <a:rPr lang="es-MX" sz="2200" dirty="0"/>
              <a:t> 18,5) hizo que Pablo</a:t>
            </a:r>
          </a:p>
          <a:p>
            <a:pPr marL="0" lvl="0" indent="0" rtl="0">
              <a:lnSpc>
                <a:spcPts val="2500"/>
              </a:lnSpc>
              <a:spcBef>
                <a:spcPts val="0"/>
              </a:spcBef>
              <a:buNone/>
            </a:pPr>
            <a:r>
              <a:rPr lang="es-MX" sz="2200" dirty="0"/>
              <a:t> salga de la sinagoga y vaya con los </a:t>
            </a:r>
          </a:p>
          <a:p>
            <a:pPr marL="0" lvl="0" indent="0" rtl="0">
              <a:lnSpc>
                <a:spcPts val="2500"/>
              </a:lnSpc>
              <a:spcBef>
                <a:spcPts val="0"/>
              </a:spcBef>
              <a:buNone/>
            </a:pPr>
            <a:r>
              <a:rPr lang="es-MX" sz="2200" dirty="0"/>
              <a:t>gentiles, a casa de Justo. Con todo, </a:t>
            </a:r>
          </a:p>
          <a:p>
            <a:pPr marL="0" lvl="0" indent="0" rtl="0">
              <a:lnSpc>
                <a:spcPts val="2500"/>
              </a:lnSpc>
              <a:spcBef>
                <a:spcPts val="0"/>
              </a:spcBef>
              <a:buNone/>
            </a:pPr>
            <a:r>
              <a:rPr lang="es-MX" sz="2200" dirty="0"/>
              <a:t>un judío llamado Crispo, principal de la </a:t>
            </a:r>
          </a:p>
          <a:p>
            <a:pPr marL="0" lvl="0" indent="0" rtl="0">
              <a:lnSpc>
                <a:spcPts val="2500"/>
              </a:lnSpc>
              <a:spcBef>
                <a:spcPts val="0"/>
              </a:spcBef>
              <a:buNone/>
            </a:pPr>
            <a:r>
              <a:rPr lang="es-MX" sz="2200" dirty="0"/>
              <a:t>sinagoga, creyó y se hizo bautizar junto </a:t>
            </a:r>
          </a:p>
          <a:p>
            <a:pPr marL="0" lvl="0" indent="0" rtl="0">
              <a:lnSpc>
                <a:spcPts val="2500"/>
              </a:lnSpc>
              <a:spcBef>
                <a:spcPts val="0"/>
              </a:spcBef>
              <a:buNone/>
            </a:pPr>
            <a:r>
              <a:rPr lang="es-MX" sz="2200" dirty="0"/>
              <a:t>a su casa. Pablo sentía la responsabilidad </a:t>
            </a:r>
          </a:p>
          <a:p>
            <a:pPr marL="0" lvl="0" indent="0" rtl="0">
              <a:lnSpc>
                <a:spcPts val="2500"/>
              </a:lnSpc>
              <a:spcBef>
                <a:spcPts val="0"/>
              </a:spcBef>
              <a:buNone/>
            </a:pPr>
            <a:r>
              <a:rPr lang="es-MX" sz="2200" dirty="0"/>
              <a:t>de predicar primero a los judíos (Rom 1,16), </a:t>
            </a:r>
          </a:p>
          <a:p>
            <a:pPr marL="0" lvl="0" indent="0" rtl="0">
              <a:lnSpc>
                <a:spcPts val="2500"/>
              </a:lnSpc>
              <a:spcBef>
                <a:spcPts val="0"/>
              </a:spcBef>
              <a:buNone/>
            </a:pPr>
            <a:r>
              <a:rPr lang="es-MX" sz="2200" dirty="0"/>
              <a:t>pero frente a su rechazo, optó por ir a </a:t>
            </a:r>
          </a:p>
          <a:p>
            <a:pPr marL="0" lvl="0" indent="0" rtl="0">
              <a:lnSpc>
                <a:spcPts val="2500"/>
              </a:lnSpc>
              <a:spcBef>
                <a:spcPts val="0"/>
              </a:spcBef>
              <a:buNone/>
            </a:pPr>
            <a:r>
              <a:rPr lang="es-MX" sz="2200" dirty="0"/>
              <a:t>los gentiles.</a:t>
            </a:r>
            <a:endParaRPr lang="en-US" sz="2200" dirty="0"/>
          </a:p>
        </p:txBody>
      </p:sp>
      <p:pic>
        <p:nvPicPr>
          <p:cNvPr id="8" name="Google Shape;1115;p66">
            <a:extLst>
              <a:ext uri="{FF2B5EF4-FFF2-40B4-BE49-F238E27FC236}">
                <a16:creationId xmlns:a16="http://schemas.microsoft.com/office/drawing/2014/main" id="{0540973C-0DC7-9B39-59B3-A912275D9836}"/>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68133" y="157701"/>
            <a:ext cx="428625" cy="665550"/>
          </a:xfrm>
          <a:prstGeom prst="rect">
            <a:avLst/>
          </a:prstGeom>
          <a:noFill/>
          <a:ln>
            <a:noFill/>
          </a:ln>
        </p:spPr>
      </p:pic>
    </p:spTree>
    <p:extLst>
      <p:ext uri="{BB962C8B-B14F-4D97-AF65-F5344CB8AC3E}">
        <p14:creationId xmlns:p14="http://schemas.microsoft.com/office/powerpoint/2010/main" val="146149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21780" y="1047432"/>
            <a:ext cx="8097370" cy="3582844"/>
          </a:xfrm>
          <a:prstGeom prst="rect">
            <a:avLst/>
          </a:prstGeom>
        </p:spPr>
        <p:txBody>
          <a:bodyPr spcFirstLastPara="1" wrap="square" lIns="91425" tIns="91425" rIns="91425" bIns="91425" anchor="ctr" anchorCtr="0">
            <a:noAutofit/>
          </a:bodyPr>
          <a:lstStyle/>
          <a:p>
            <a:pPr marL="0" lvl="0" indent="0" algn="r" rtl="0">
              <a:lnSpc>
                <a:spcPts val="2500"/>
              </a:lnSpc>
              <a:spcBef>
                <a:spcPts val="0"/>
              </a:spcBef>
              <a:buNone/>
            </a:pPr>
            <a:r>
              <a:rPr lang="es-MX" sz="2200" dirty="0"/>
              <a:t>Cuando se habla en nombre de Dios, sabemos que Él está con nosotros. Sin dudas, Pablo tenía miedo, temía que en Corinto su trabajo sea interrumpido por sus oponentes, como en Tesalónica y Berea, o por la inmoralidad que lo rodeaba. La solución al temor era obedecer a Jesús: hablar y no callar; los oponentes querrían detener a Pablo, pero no </a:t>
            </a:r>
          </a:p>
          <a:p>
            <a:pPr marL="0" lvl="0" indent="0" algn="r" rtl="0">
              <a:lnSpc>
                <a:spcPts val="2500"/>
              </a:lnSpc>
              <a:spcBef>
                <a:spcPts val="0"/>
              </a:spcBef>
              <a:buNone/>
            </a:pPr>
            <a:r>
              <a:rPr lang="es-MX" sz="2200" dirty="0"/>
              <a:t>tendrían éxito, porque “yo estoy contigo” </a:t>
            </a:r>
          </a:p>
          <a:p>
            <a:pPr marL="0" lvl="0" indent="0" algn="r" rtl="0">
              <a:lnSpc>
                <a:spcPts val="2500"/>
              </a:lnSpc>
              <a:spcBef>
                <a:spcPts val="0"/>
              </a:spcBef>
              <a:buNone/>
            </a:pPr>
            <a:r>
              <a:rPr lang="es-MX" sz="2200" dirty="0"/>
              <a:t>y “tengo mucho pueblo en esta ciudad”. </a:t>
            </a:r>
          </a:p>
          <a:p>
            <a:pPr marL="0" lvl="0" indent="0" algn="r" rtl="0">
              <a:lnSpc>
                <a:spcPts val="2500"/>
              </a:lnSpc>
              <a:spcBef>
                <a:spcPts val="0"/>
              </a:spcBef>
              <a:buNone/>
            </a:pPr>
            <a:r>
              <a:rPr lang="es-MX" sz="2200" dirty="0"/>
              <a:t>Y se quedó en Corinto 18 meses, </a:t>
            </a:r>
          </a:p>
          <a:p>
            <a:pPr marL="0" lvl="0" indent="0" algn="r" rtl="0">
              <a:lnSpc>
                <a:spcPts val="2500"/>
              </a:lnSpc>
              <a:spcBef>
                <a:spcPts val="0"/>
              </a:spcBef>
              <a:buNone/>
            </a:pPr>
            <a:r>
              <a:rPr lang="es-MX" sz="2200" dirty="0"/>
              <a:t>mucho más tiempo que en otra ciudad, </a:t>
            </a:r>
          </a:p>
          <a:p>
            <a:pPr marL="0" lvl="0" indent="0" algn="r" rtl="0">
              <a:lnSpc>
                <a:spcPts val="2500"/>
              </a:lnSpc>
              <a:spcBef>
                <a:spcPts val="0"/>
              </a:spcBef>
              <a:buNone/>
            </a:pPr>
            <a:r>
              <a:rPr lang="es-MX" sz="2200" dirty="0"/>
              <a:t>lo que muestra que él no era de </a:t>
            </a:r>
          </a:p>
          <a:p>
            <a:pPr marL="0" lvl="0" indent="0" algn="r" rtl="0">
              <a:lnSpc>
                <a:spcPts val="2500"/>
              </a:lnSpc>
              <a:spcBef>
                <a:spcPts val="0"/>
              </a:spcBef>
              <a:buNone/>
            </a:pPr>
            <a:r>
              <a:rPr lang="es-MX" sz="2200" dirty="0"/>
              <a:t>“entrar y salir”, sino comprometido</a:t>
            </a:r>
          </a:p>
          <a:p>
            <a:pPr marL="0" lvl="0" indent="0" algn="r" rtl="0">
              <a:lnSpc>
                <a:spcPts val="2500"/>
              </a:lnSpc>
              <a:spcBef>
                <a:spcPts val="0"/>
              </a:spcBef>
              <a:buNone/>
            </a:pPr>
            <a:r>
              <a:rPr lang="es-MX" sz="2200" dirty="0"/>
              <a:t>con el Evangelio.</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18,1-18</a:t>
            </a:r>
            <a:endParaRPr lang="es-ES" sz="1800" dirty="0">
              <a:solidFill>
                <a:schemeClr val="accent3">
                  <a:lumMod val="60000"/>
                  <a:lumOff val="40000"/>
                </a:schemeClr>
              </a:solidFill>
            </a:endParaRPr>
          </a:p>
        </p:txBody>
      </p:sp>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124820"/>
            <a:ext cx="7688059"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No temas, habla y no calles.</a:t>
            </a:r>
            <a:endParaRPr lang="es-ES" sz="28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88812" y="41124"/>
            <a:ext cx="428625" cy="665550"/>
          </a:xfrm>
          <a:prstGeom prst="rect">
            <a:avLst/>
          </a:prstGeom>
          <a:noFill/>
          <a:ln>
            <a:noFill/>
          </a:ln>
        </p:spPr>
      </p:pic>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9033" y="8944"/>
            <a:ext cx="958788" cy="273184"/>
          </a:xfrm>
          <a:prstGeom prst="rect">
            <a:avLst/>
          </a:prstGeom>
        </p:spPr>
      </p:pic>
      <p:pic>
        <p:nvPicPr>
          <p:cNvPr id="8" name="Imagen 7">
            <a:extLst>
              <a:ext uri="{FF2B5EF4-FFF2-40B4-BE49-F238E27FC236}">
                <a16:creationId xmlns:a16="http://schemas.microsoft.com/office/drawing/2014/main" id="{86BF7DF3-9ED5-4712-29FB-CE321DA0ADE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42476" y="2051256"/>
            <a:ext cx="3644651" cy="3092244"/>
          </a:xfrm>
          <a:prstGeom prst="rect">
            <a:avLst/>
          </a:prstGeom>
        </p:spPr>
      </p:pic>
    </p:spTree>
    <p:extLst>
      <p:ext uri="{BB962C8B-B14F-4D97-AF65-F5344CB8AC3E}">
        <p14:creationId xmlns:p14="http://schemas.microsoft.com/office/powerpoint/2010/main" val="160523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3488925" y="756149"/>
            <a:ext cx="5030224" cy="4165411"/>
          </a:xfrm>
          <a:prstGeom prst="rect">
            <a:avLst/>
          </a:prstGeom>
        </p:spPr>
        <p:txBody>
          <a:bodyPr spcFirstLastPara="1" wrap="square" lIns="91425" tIns="91425" rIns="91425" bIns="91425" anchor="ctr" anchorCtr="0">
            <a:noAutofit/>
          </a:bodyPr>
          <a:lstStyle/>
          <a:p>
            <a:pPr marL="0" lvl="0" indent="0" algn="r" rtl="0">
              <a:lnSpc>
                <a:spcPts val="2500"/>
              </a:lnSpc>
              <a:spcBef>
                <a:spcPts val="0"/>
              </a:spcBef>
              <a:buNone/>
            </a:pPr>
            <a:r>
              <a:rPr lang="es-MX" sz="2200" dirty="0"/>
              <a:t>Si </a:t>
            </a:r>
            <a:r>
              <a:rPr lang="es-MX" sz="2200" dirty="0" err="1"/>
              <a:t>Galión</a:t>
            </a:r>
            <a:r>
              <a:rPr lang="es-MX" sz="2200" dirty="0"/>
              <a:t> hubiera condenado a Pablo por las supuestas ofensas, se habría quedado un precedente que hubiera restringido la evangelización. Pero su negativa equivalía a reconocer como religión lícita al cristianismo. Probablemente, </a:t>
            </a:r>
            <a:r>
              <a:rPr lang="es-MX" sz="2200" dirty="0" err="1"/>
              <a:t>Galión</a:t>
            </a:r>
            <a:r>
              <a:rPr lang="es-MX" sz="2200" dirty="0"/>
              <a:t>, y la misma multitud estaban más en contra de los judíos que de Pablo. Parece ser que cuando Crispo creyó en Jesús, fue reemplazado como principal por </a:t>
            </a:r>
            <a:r>
              <a:rPr lang="es-MX" sz="2200" dirty="0" err="1"/>
              <a:t>Sóstenes</a:t>
            </a:r>
            <a:r>
              <a:rPr lang="es-MX" sz="2200" dirty="0"/>
              <a:t> (</a:t>
            </a:r>
            <a:r>
              <a:rPr lang="es-MX" sz="2200" dirty="0" err="1"/>
              <a:t>Hch</a:t>
            </a:r>
            <a:r>
              <a:rPr lang="es-MX" sz="2200" dirty="0"/>
              <a:t> 18,8).</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18,1-18</a:t>
            </a:r>
            <a:endParaRPr lang="es-ES" sz="1800" dirty="0">
              <a:solidFill>
                <a:schemeClr val="accent3">
                  <a:lumMod val="60000"/>
                  <a:lumOff val="40000"/>
                </a:schemeClr>
              </a:solidFill>
            </a:endParaRPr>
          </a:p>
        </p:txBody>
      </p:sp>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124820"/>
            <a:ext cx="7688059"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No se puede detener la predicación.</a:t>
            </a:r>
            <a:endParaRPr lang="es-ES" sz="2800" dirty="0">
              <a:solidFill>
                <a:schemeClr val="accent1"/>
              </a:solidFill>
            </a:endParaRPr>
          </a:p>
        </p:txBody>
      </p:sp>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9033" y="8944"/>
            <a:ext cx="958788" cy="273184"/>
          </a:xfrm>
          <a:prstGeom prst="rect">
            <a:avLst/>
          </a:prstGeom>
        </p:spPr>
      </p:pic>
      <p:pic>
        <p:nvPicPr>
          <p:cNvPr id="7" name="Imagen 6">
            <a:extLst>
              <a:ext uri="{FF2B5EF4-FFF2-40B4-BE49-F238E27FC236}">
                <a16:creationId xmlns:a16="http://schemas.microsoft.com/office/drawing/2014/main" id="{C2E384AA-67D7-657F-EB31-86895CC853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246" y="1411550"/>
            <a:ext cx="3817958" cy="3793836"/>
          </a:xfrm>
          <a:prstGeom prst="rect">
            <a:avLst/>
          </a:prstGeom>
        </p:spPr>
      </p:pic>
      <p:pic>
        <p:nvPicPr>
          <p:cNvPr id="9" name="Google Shape;1116;p66">
            <a:extLst>
              <a:ext uri="{FF2B5EF4-FFF2-40B4-BE49-F238E27FC236}">
                <a16:creationId xmlns:a16="http://schemas.microsoft.com/office/drawing/2014/main" id="{004D61F0-5282-6175-7ED2-5E4D44BF073A}"/>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68133" y="0"/>
            <a:ext cx="428625" cy="665550"/>
          </a:xfrm>
          <a:prstGeom prst="rect">
            <a:avLst/>
          </a:prstGeom>
          <a:noFill/>
          <a:ln>
            <a:noFill/>
          </a:ln>
        </p:spPr>
      </p:pic>
    </p:spTree>
    <p:extLst>
      <p:ext uri="{BB962C8B-B14F-4D97-AF65-F5344CB8AC3E}">
        <p14:creationId xmlns:p14="http://schemas.microsoft.com/office/powerpoint/2010/main" val="25553811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7" name="Imagen 6">
            <a:extLst>
              <a:ext uri="{FF2B5EF4-FFF2-40B4-BE49-F238E27FC236}">
                <a16:creationId xmlns:a16="http://schemas.microsoft.com/office/drawing/2014/main" id="{B1A63550-1BE8-54F5-1F12-F4AF539226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4443" y="1127464"/>
            <a:ext cx="3453497" cy="3430110"/>
          </a:xfrm>
          <a:prstGeom prst="rect">
            <a:avLst/>
          </a:prstGeom>
        </p:spPr>
      </p:pic>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sp>
        <p:nvSpPr>
          <p:cNvPr id="398" name="Google Shape;398;p41"/>
          <p:cNvSpPr txBox="1">
            <a:spLocks noGrp="1"/>
          </p:cNvSpPr>
          <p:nvPr>
            <p:ph type="body" idx="1"/>
          </p:nvPr>
        </p:nvSpPr>
        <p:spPr>
          <a:xfrm>
            <a:off x="487677" y="1006519"/>
            <a:ext cx="5377372" cy="3809147"/>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400" dirty="0"/>
              <a:t>Ponemos una Biblia en un lugar destacado, por ejemplo, una mesa, y la alumbramos con una vela. Estos son los símbolos que hemos utilizado para la reflexión de este día. Así, reunidos en torno a estos símbolos, damos gracias a Dios y expresamos cada uno nuestro compromiso concreto. Rezamos un Padrenuestro y terminamos cantando la canción “Arriésgate”.</a:t>
            </a:r>
            <a:endParaRPr lang="en-US" sz="2400" dirty="0"/>
          </a:p>
        </p:txBody>
      </p:sp>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
        <p:nvSpPr>
          <p:cNvPr id="398" name="Google Shape;398;p41"/>
          <p:cNvSpPr txBox="1">
            <a:spLocks noGrp="1"/>
          </p:cNvSpPr>
          <p:nvPr>
            <p:ph type="body" idx="1"/>
          </p:nvPr>
        </p:nvSpPr>
        <p:spPr>
          <a:xfrm>
            <a:off x="260060" y="762213"/>
            <a:ext cx="8623877" cy="4147282"/>
          </a:xfrm>
          <a:prstGeom prst="rect">
            <a:avLst/>
          </a:prstGeom>
        </p:spPr>
        <p:txBody>
          <a:bodyPr spcFirstLastPara="1" wrap="square" lIns="91425" tIns="91425" rIns="91425" bIns="91425" anchor="ctr" anchorCtr="0">
            <a:noAutofit/>
          </a:bodyPr>
          <a:lstStyle/>
          <a:p>
            <a:pPr marL="0" lvl="0" indent="0" algn="ctr" rtl="0">
              <a:spcBef>
                <a:spcPts val="0"/>
              </a:spcBef>
              <a:buNone/>
            </a:pPr>
            <a:r>
              <a:rPr lang="es-MX" sz="2400" dirty="0"/>
              <a:t>Crea en mí un corazón puro, mi Dios,</a:t>
            </a:r>
          </a:p>
          <a:p>
            <a:pPr marL="0" lvl="0" indent="0" algn="ctr" rtl="0">
              <a:spcBef>
                <a:spcPts val="0"/>
              </a:spcBef>
              <a:buNone/>
            </a:pPr>
            <a:r>
              <a:rPr lang="es-MX" sz="2400" dirty="0"/>
              <a:t>y renueva una conciencia tranquila</a:t>
            </a:r>
          </a:p>
          <a:p>
            <a:pPr marL="0" lvl="0" indent="0" algn="ctr" rtl="0">
              <a:spcBef>
                <a:spcPts val="0"/>
              </a:spcBef>
              <a:buNone/>
            </a:pPr>
            <a:r>
              <a:rPr lang="es-MX" sz="2400" dirty="0"/>
              <a:t>dentro de mí. Por medio del Espíritu Santo</a:t>
            </a:r>
          </a:p>
          <a:p>
            <a:pPr marL="0" lvl="0" indent="0" algn="ctr" rtl="0">
              <a:spcBef>
                <a:spcPts val="0"/>
              </a:spcBef>
              <a:buNone/>
            </a:pPr>
            <a:r>
              <a:rPr lang="es-MX" sz="2400" dirty="0"/>
              <a:t>confírmame en tu Reino, mi Señor,</a:t>
            </a:r>
          </a:p>
          <a:p>
            <a:pPr marL="0" lvl="0" indent="0" algn="ctr" rtl="0">
              <a:spcBef>
                <a:spcPts val="0"/>
              </a:spcBef>
              <a:buNone/>
            </a:pPr>
            <a:r>
              <a:rPr lang="es-MX" sz="2400" dirty="0"/>
              <a:t>y con la luz de tu gloria revélame tu camino.</a:t>
            </a:r>
          </a:p>
          <a:p>
            <a:pPr marL="0" lvl="0" indent="0" algn="ctr" rtl="0">
              <a:spcBef>
                <a:spcPts val="0"/>
              </a:spcBef>
              <a:buNone/>
            </a:pPr>
            <a:r>
              <a:rPr lang="es-MX" sz="2400" dirty="0"/>
              <a:t>Con la fuerza de la fe, permíteme ser ese misionero</a:t>
            </a:r>
          </a:p>
          <a:p>
            <a:pPr marL="0" lvl="0" indent="0" algn="ctr" rtl="0">
              <a:spcBef>
                <a:spcPts val="0"/>
              </a:spcBef>
              <a:buNone/>
            </a:pPr>
            <a:r>
              <a:rPr lang="es-MX" sz="2400" dirty="0"/>
              <a:t>que escucha y acoge, predica y da testimonio.</a:t>
            </a:r>
          </a:p>
          <a:p>
            <a:pPr marL="0" lvl="0" indent="0" algn="ctr" rtl="0">
              <a:spcBef>
                <a:spcPts val="0"/>
              </a:spcBef>
              <a:buNone/>
            </a:pPr>
            <a:r>
              <a:rPr lang="es-MX" sz="2400" dirty="0"/>
              <a:t>Con la sabiduría alégrame, Señor Jesucristo,</a:t>
            </a:r>
          </a:p>
          <a:p>
            <a:pPr marL="0" lvl="0" indent="0" algn="ctr" rtl="0">
              <a:spcBef>
                <a:spcPts val="0"/>
              </a:spcBef>
              <a:buNone/>
            </a:pPr>
            <a:r>
              <a:rPr lang="es-MX" sz="2400" dirty="0"/>
              <a:t>y haz que tus palabras inspiren mi familia,</a:t>
            </a:r>
          </a:p>
          <a:p>
            <a:pPr marL="0" lvl="0" indent="0" algn="ctr" rtl="0">
              <a:spcBef>
                <a:spcPts val="0"/>
              </a:spcBef>
              <a:buNone/>
            </a:pPr>
            <a:r>
              <a:rPr lang="es-MX" sz="2400" dirty="0"/>
              <a:t>mi comunidad, mi misión. </a:t>
            </a:r>
          </a:p>
          <a:p>
            <a:pPr marL="0" lvl="0" indent="0" algn="ctr" rtl="0">
              <a:spcBef>
                <a:spcPts val="0"/>
              </a:spcBef>
              <a:buNone/>
            </a:pPr>
            <a:r>
              <a:rPr lang="es-MX" sz="2400" dirty="0"/>
              <a:t>Amén.</a:t>
            </a:r>
          </a:p>
        </p:txBody>
      </p:sp>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825" name="Google Shape;825;p62"/>
          <p:cNvSpPr txBox="1">
            <a:spLocks noGrp="1"/>
          </p:cNvSpPr>
          <p:nvPr>
            <p:ph type="title" idx="4294967295"/>
          </p:nvPr>
        </p:nvSpPr>
        <p:spPr>
          <a:xfrm>
            <a:off x="1221234"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6</a:t>
            </a:r>
          </a:p>
        </p:txBody>
      </p:sp>
      <p:sp>
        <p:nvSpPr>
          <p:cNvPr id="826" name="Google Shape;826;p62"/>
          <p:cNvSpPr txBox="1">
            <a:spLocks noGrp="1"/>
          </p:cNvSpPr>
          <p:nvPr>
            <p:ph type="subTitle" idx="4294967295"/>
          </p:nvPr>
        </p:nvSpPr>
        <p:spPr>
          <a:xfrm>
            <a:off x="793403" y="3861786"/>
            <a:ext cx="3994150" cy="8243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i="1" dirty="0"/>
              <a:t>“No tengas miedo, sigue hablando y no calles” (</a:t>
            </a:r>
            <a:r>
              <a:rPr lang="es-MX" sz="1600" i="1" dirty="0" err="1"/>
              <a:t>Hch</a:t>
            </a:r>
            <a:r>
              <a:rPr lang="es-MX" sz="1600" i="1" dirty="0"/>
              <a:t> 18,9)</a:t>
            </a:r>
            <a:endParaRPr lang="en-US" sz="1600" i="1" dirty="0"/>
          </a:p>
        </p:txBody>
      </p:sp>
      <p:pic>
        <p:nvPicPr>
          <p:cNvPr id="828" name="Google Shape;828;p62"/>
          <p:cNvPicPr preferRelativeResize="0"/>
          <p:nvPr/>
        </p:nvPicPr>
        <p:blipFill>
          <a:blip r:embed="rId4">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368773" y="194076"/>
            <a:ext cx="701150" cy="1009650"/>
          </a:xfrm>
          <a:prstGeom prst="rect">
            <a:avLst/>
          </a:prstGeom>
          <a:noFill/>
          <a:ln>
            <a:noFill/>
          </a:ln>
        </p:spPr>
      </p:pic>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919155" y="2086094"/>
            <a:ext cx="4029379" cy="9713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s-MX" sz="4400" dirty="0"/>
              <a:t>La Evangelización</a:t>
            </a:r>
          </a:p>
          <a:p>
            <a:pPr marL="0" lvl="0" indent="0" rtl="0">
              <a:spcBef>
                <a:spcPts val="0"/>
              </a:spcBef>
              <a:spcAft>
                <a:spcPts val="0"/>
              </a:spcAft>
              <a:buNone/>
            </a:pPr>
            <a:r>
              <a:rPr lang="es-MX" sz="4400" dirty="0"/>
              <a:t>y la Misión</a:t>
            </a:r>
            <a:endParaRPr lang="en-US" sz="4400" dirty="0"/>
          </a:p>
        </p:txBody>
      </p:sp>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0856" y="4640520"/>
            <a:ext cx="1658115" cy="472441"/>
          </a:xfrm>
          <a:prstGeom prst="rect">
            <a:avLst/>
          </a:prstGeom>
        </p:spPr>
      </p:pic>
      <p:pic>
        <p:nvPicPr>
          <p:cNvPr id="7" name="Imagen 6">
            <a:extLst>
              <a:ext uri="{FF2B5EF4-FFF2-40B4-BE49-F238E27FC236}">
                <a16:creationId xmlns:a16="http://schemas.microsoft.com/office/drawing/2014/main" id="{BF5B51B3-82F6-7640-205A-8A228BC291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49802" y="410257"/>
            <a:ext cx="3138488" cy="4322986"/>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
        <p:nvSpPr>
          <p:cNvPr id="398" name="Google Shape;398;p41"/>
          <p:cNvSpPr txBox="1">
            <a:spLocks noGrp="1"/>
          </p:cNvSpPr>
          <p:nvPr>
            <p:ph type="body" idx="1"/>
          </p:nvPr>
        </p:nvSpPr>
        <p:spPr>
          <a:xfrm>
            <a:off x="4756378" y="1748901"/>
            <a:ext cx="3535365" cy="1932267"/>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¿Qué clave me ofrece san Pablo para mejorar mi vida creyente?</a:t>
            </a:r>
            <a:endParaRPr lang="en-US" sz="3200" dirty="0"/>
          </a:p>
        </p:txBody>
      </p:sp>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7202" y="1020305"/>
            <a:ext cx="5210174" cy="3809147"/>
          </a:xfrm>
          <a:prstGeom prst="rect">
            <a:avLst/>
          </a:prstGeom>
        </p:spPr>
        <p:txBody>
          <a:bodyPr spcFirstLastPara="1" wrap="square" lIns="91425" tIns="91425" rIns="91425" bIns="91425" anchor="ctr" anchorCtr="0">
            <a:noAutofit/>
          </a:bodyPr>
          <a:lstStyle/>
          <a:p>
            <a:pPr marL="0" lvl="0" indent="0" rtl="0">
              <a:lnSpc>
                <a:spcPts val="2700"/>
              </a:lnSpc>
              <a:spcBef>
                <a:spcPts val="0"/>
              </a:spcBef>
              <a:spcAft>
                <a:spcPts val="1200"/>
              </a:spcAft>
              <a:buNone/>
            </a:pPr>
            <a:r>
              <a:rPr lang="es-MX" sz="2400" dirty="0"/>
              <a:t>Ser misioneros nos lleva a cultivar la sensibilidad y solidaridad con otros pueblos, culturas y religiones, en un diálogo sincero, de apertura. Evangelizar con rostro propio es reconocer los valores presentes en pueblos y culturas a los que  misionamos, cultivando y purificando sus costumbres a la luz del Evangelio, hasta dónde sea posible y prudente.</a:t>
            </a:r>
            <a:endParaRPr lang="en-US" sz="24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pic>
        <p:nvPicPr>
          <p:cNvPr id="7" name="Imagen 6">
            <a:extLst>
              <a:ext uri="{FF2B5EF4-FFF2-40B4-BE49-F238E27FC236}">
                <a16:creationId xmlns:a16="http://schemas.microsoft.com/office/drawing/2014/main" id="{4124EC4A-3534-31E7-E32D-EA3D5C873A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3989" y="1020305"/>
            <a:ext cx="2897770" cy="3654186"/>
          </a:xfrm>
          <a:prstGeom prst="rect">
            <a:avLst/>
          </a:prstGeom>
        </p:spPr>
      </p:pic>
    </p:spTree>
    <p:extLst>
      <p:ext uri="{BB962C8B-B14F-4D97-AF65-F5344CB8AC3E}">
        <p14:creationId xmlns:p14="http://schemas.microsoft.com/office/powerpoint/2010/main" val="130736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3355759" y="357048"/>
            <a:ext cx="5235791" cy="4429402"/>
          </a:xfrm>
          <a:prstGeom prst="rect">
            <a:avLst/>
          </a:prstGeom>
        </p:spPr>
        <p:txBody>
          <a:bodyPr spcFirstLastPara="1" wrap="square" lIns="91425" tIns="91425" rIns="91425" bIns="91425" anchor="ctr" anchorCtr="0">
            <a:noAutofit/>
          </a:bodyPr>
          <a:lstStyle/>
          <a:p>
            <a:pPr marL="0" lvl="0" indent="0" algn="r" rtl="0">
              <a:lnSpc>
                <a:spcPts val="2900"/>
              </a:lnSpc>
              <a:spcBef>
                <a:spcPts val="0"/>
              </a:spcBef>
              <a:spcAft>
                <a:spcPts val="1200"/>
              </a:spcAft>
              <a:buNone/>
            </a:pPr>
            <a:r>
              <a:rPr lang="es-MX" sz="2400" dirty="0"/>
              <a:t>Fomentar comunidades domésticas donde haya espacios para el diálogo, el afecto y el trabajo común; donde fluye la igualdad, tolerancia  y acogida. También se debe impulsar la formación de líderes que acompañen los procesos de las comunidades cristianas. Ellos deben vivir una espiritualidad que tenga como centro al Señor de la Vida.</a:t>
            </a:r>
            <a:endParaRPr lang="en-US" sz="24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pic>
        <p:nvPicPr>
          <p:cNvPr id="7" name="Imagen 6">
            <a:extLst>
              <a:ext uri="{FF2B5EF4-FFF2-40B4-BE49-F238E27FC236}">
                <a16:creationId xmlns:a16="http://schemas.microsoft.com/office/drawing/2014/main" id="{1901A817-0929-A6B4-F151-61ADED60A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118" y="497171"/>
            <a:ext cx="3023727" cy="4562465"/>
          </a:xfrm>
          <a:prstGeom prst="rect">
            <a:avLst/>
          </a:prstGeom>
        </p:spPr>
      </p:pic>
    </p:spTree>
    <p:extLst>
      <p:ext uri="{BB962C8B-B14F-4D97-AF65-F5344CB8AC3E}">
        <p14:creationId xmlns:p14="http://schemas.microsoft.com/office/powerpoint/2010/main" val="4162663804"/>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17" name="Google Shape;417;p43"/>
          <p:cNvSpPr txBox="1">
            <a:spLocks noGrp="1"/>
          </p:cNvSpPr>
          <p:nvPr>
            <p:ph type="title"/>
          </p:nvPr>
        </p:nvSpPr>
        <p:spPr>
          <a:xfrm>
            <a:off x="715950" y="287846"/>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715950" y="1201931"/>
            <a:ext cx="7708200" cy="2183999"/>
          </a:xfrm>
          <a:prstGeom prst="rect">
            <a:avLst/>
          </a:prstGeom>
        </p:spPr>
        <p:txBody>
          <a:bodyPr spcFirstLastPara="1" wrap="square" lIns="91425" tIns="91425" rIns="91425" bIns="91425" anchor="t" anchorCtr="0">
            <a:noAutofit/>
          </a:bodyPr>
          <a:lstStyle/>
          <a:p>
            <a:pPr marL="0" lvl="0" indent="0" algn="just" rtl="0">
              <a:lnSpc>
                <a:spcPts val="2300"/>
              </a:lnSpc>
              <a:spcBef>
                <a:spcPts val="0"/>
              </a:spcBef>
              <a:spcAft>
                <a:spcPts val="0"/>
              </a:spcAft>
              <a:buNone/>
            </a:pPr>
            <a:r>
              <a:rPr lang="es-MX" sz="2000" dirty="0"/>
              <a:t>Una vez más, ¡bienvenidos y bienvenidas! Estamos en el Mes de la Biblia. Poco a poco vamos conociendo mejor el Libro de Hechos de los Apóstoles. Sigamos con el mismo ánimo y hermandad. Hoy veremos cómo se fue desarrollando el trabajo misionero entre los creyentes, de manera particular el apostolado de Pablo y su gran aporte para el surgimiento y posicionamiento de la comunidad de Corinto.</a:t>
            </a:r>
            <a:endParaRPr lang="en-US" sz="2000" dirty="0"/>
          </a:p>
        </p:txBody>
      </p:sp>
      <p:sp>
        <p:nvSpPr>
          <p:cNvPr id="3" name="CuadroTexto 2">
            <a:extLst>
              <a:ext uri="{FF2B5EF4-FFF2-40B4-BE49-F238E27FC236}">
                <a16:creationId xmlns:a16="http://schemas.microsoft.com/office/drawing/2014/main" id="{E4AFC242-DFF4-E8B8-3721-3AD2D8DB9028}"/>
              </a:ext>
            </a:extLst>
          </p:cNvPr>
          <p:cNvSpPr txBox="1"/>
          <p:nvPr/>
        </p:nvSpPr>
        <p:spPr>
          <a:xfrm>
            <a:off x="1233116" y="3713760"/>
            <a:ext cx="7083906" cy="707886"/>
          </a:xfrm>
          <a:prstGeom prst="rect">
            <a:avLst/>
          </a:prstGeom>
          <a:noFill/>
        </p:spPr>
        <p:txBody>
          <a:bodyPr wrap="square">
            <a:spAutoFit/>
          </a:bodyPr>
          <a:lstStyle/>
          <a:p>
            <a:r>
              <a:rPr lang="es-MX" sz="2000" dirty="0">
                <a:solidFill>
                  <a:schemeClr val="dk1"/>
                </a:solidFill>
                <a:latin typeface="Bitter"/>
                <a:sym typeface="Bitter"/>
              </a:rPr>
              <a:t>¿Qué significa para nosotros ser misioneros de la Palabra de Dios?</a:t>
            </a:r>
            <a:endParaRPr lang="es-EC" sz="2000" dirty="0">
              <a:solidFill>
                <a:schemeClr val="dk1"/>
              </a:solidFill>
              <a:latin typeface="Bitter"/>
              <a:sym typeface="Bitter"/>
            </a:endParaRPr>
          </a:p>
        </p:txBody>
      </p:sp>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pic>
        <p:nvPicPr>
          <p:cNvPr id="7" name="Google Shape;1113;p66">
            <a:extLst>
              <a:ext uri="{FF2B5EF4-FFF2-40B4-BE49-F238E27FC236}">
                <a16:creationId xmlns:a16="http://schemas.microsoft.com/office/drawing/2014/main" id="{AF9CA1ED-1E6D-E365-8A69-72539254AE6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826978" y="3713760"/>
            <a:ext cx="318716" cy="49488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t>1. </a:t>
            </a:r>
            <a:r>
              <a:rPr lang="es-EC" sz="3600" dirty="0"/>
              <a:t>Lectura</a:t>
            </a:r>
            <a:r>
              <a:rPr lang="en-US" sz="3600" dirty="0"/>
              <a:t>: </a:t>
            </a:r>
            <a:r>
              <a:rPr lang="es-EC" sz="3600" dirty="0" err="1"/>
              <a:t>Hch</a:t>
            </a:r>
            <a:r>
              <a:rPr lang="en-US" sz="3600" dirty="0"/>
              <a:t> 18,1-18</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28800" y="1009088"/>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
        <p:nvSpPr>
          <p:cNvPr id="424" name="Google Shape;424;p44"/>
          <p:cNvSpPr txBox="1">
            <a:spLocks noGrp="1"/>
          </p:cNvSpPr>
          <p:nvPr>
            <p:ph type="body" idx="1"/>
          </p:nvPr>
        </p:nvSpPr>
        <p:spPr>
          <a:xfrm>
            <a:off x="559294" y="854143"/>
            <a:ext cx="8169506" cy="39429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000" dirty="0">
                <a:solidFill>
                  <a:schemeClr val="dk1"/>
                </a:solidFill>
              </a:rPr>
              <a:t>Después de esto marchó de Atenas y llegó a Corinto. Se encontró con un judío llamado Aquila, originario del Ponto, que acababa de llegar de Italia, y con su mujer Priscila, por haber decretado Claudio que todos los judíos saliesen de Roma; se llegó a ellos y como era del mismo oficio, se quedó a vivir y a trabajar con ellos. El oficio de ellos era fabricar tiendas. Cada sábado en la sinagoga discutía, y se esforzaba por convencer a judíos y griegos. Cuando llegaron de Macedonia Silas y Timoteo, Pablo se dedicó enteramente a la Palabra, dando testimonio ante los judíos de que el Cristo era Jesús. Como ellos se opusiesen y profiriesen blasfemias, sacudió sus vestidos y les dijo: “La sangre de ustedes recaiga sobre su cabeza; yo soy inocente y desde ahora me dirigiré a los gentiles”. </a:t>
            </a:r>
            <a:endParaRPr lang="en-US" sz="2000" dirty="0">
              <a:solidFill>
                <a:schemeClr val="dk1"/>
              </a:solidFill>
            </a:endParaRPr>
          </a:p>
        </p:txBody>
      </p:sp>
    </p:spTree>
    <p:extLst>
      <p:ext uri="{BB962C8B-B14F-4D97-AF65-F5344CB8AC3E}">
        <p14:creationId xmlns:p14="http://schemas.microsoft.com/office/powerpoint/2010/main" val="367235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18,1-18</a:t>
            </a:r>
          </a:p>
        </p:txBody>
      </p:sp>
      <p:sp>
        <p:nvSpPr>
          <p:cNvPr id="424" name="Google Shape;424;p44"/>
          <p:cNvSpPr txBox="1">
            <a:spLocks noGrp="1"/>
          </p:cNvSpPr>
          <p:nvPr>
            <p:ph type="body" idx="1"/>
          </p:nvPr>
        </p:nvSpPr>
        <p:spPr>
          <a:xfrm>
            <a:off x="877726" y="504864"/>
            <a:ext cx="7547182" cy="42436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Entonces se retiró de allí y entró en casa de un tal Justo, que adoraba a Dios, cuya casa estaba contigua a la sinagoga. Crispo, el jefe de la sinagoga creyó en el Señor con toda su casa; y otros muchos corintios al oír a Pablo creyeron y recibieron el bautismo. </a:t>
            </a:r>
          </a:p>
          <a:p>
            <a:pPr marL="0" lvl="0" indent="0" algn="l" rtl="0">
              <a:spcBef>
                <a:spcPts val="0"/>
              </a:spcBef>
              <a:spcAft>
                <a:spcPts val="0"/>
              </a:spcAft>
              <a:buNone/>
            </a:pPr>
            <a:endParaRPr lang="es-MX" sz="2200" dirty="0">
              <a:solidFill>
                <a:schemeClr val="dk1"/>
              </a:solidFill>
            </a:endParaRPr>
          </a:p>
          <a:p>
            <a:pPr marL="0" lvl="0" indent="0" algn="l" rtl="0">
              <a:spcBef>
                <a:spcPts val="0"/>
              </a:spcBef>
              <a:spcAft>
                <a:spcPts val="0"/>
              </a:spcAft>
              <a:buNone/>
            </a:pPr>
            <a:r>
              <a:rPr lang="es-MX" sz="2200" dirty="0">
                <a:solidFill>
                  <a:schemeClr val="dk1"/>
                </a:solidFill>
              </a:rPr>
              <a:t>El Señor dijo a Pablo durante la noche en una visión: </a:t>
            </a:r>
          </a:p>
          <a:p>
            <a:pPr marL="0" lvl="0" indent="0" algn="l" rtl="0">
              <a:spcBef>
                <a:spcPts val="0"/>
              </a:spcBef>
              <a:spcAft>
                <a:spcPts val="0"/>
              </a:spcAft>
              <a:buNone/>
            </a:pPr>
            <a:r>
              <a:rPr lang="es-MX" sz="2200" dirty="0">
                <a:solidFill>
                  <a:schemeClr val="dk1"/>
                </a:solidFill>
              </a:rPr>
              <a:t>“No tengas miedo, sigue hablando y no calles; porque yo estoy contigo y nadie te pondrá la mano encima para hacerte mal, pues tengo yo un pueblo numeroso en esta ciudad”. Y permaneció allí un año y seis meses, enseñando entre ellos la Palabra de Dios.</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18,1-18</a:t>
            </a:r>
          </a:p>
        </p:txBody>
      </p:sp>
      <p:sp>
        <p:nvSpPr>
          <p:cNvPr id="424" name="Google Shape;424;p44"/>
          <p:cNvSpPr txBox="1">
            <a:spLocks noGrp="1"/>
          </p:cNvSpPr>
          <p:nvPr>
            <p:ph type="body" idx="1"/>
          </p:nvPr>
        </p:nvSpPr>
        <p:spPr>
          <a:xfrm>
            <a:off x="798408" y="550417"/>
            <a:ext cx="7590989" cy="400382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Siendo </a:t>
            </a:r>
            <a:r>
              <a:rPr lang="es-MX" sz="2200" dirty="0" err="1">
                <a:solidFill>
                  <a:schemeClr val="dk1"/>
                </a:solidFill>
              </a:rPr>
              <a:t>Galión</a:t>
            </a:r>
            <a:r>
              <a:rPr lang="es-MX" sz="2200" dirty="0">
                <a:solidFill>
                  <a:schemeClr val="dk1"/>
                </a:solidFill>
              </a:rPr>
              <a:t> procónsul de Acaya se echaron los judíos de común acuerdo sobre Pablo y le condujeron ante el tribunal diciendo: “Este persuade a la gente para que adore a Dios de una manera contraria a la Ley”. Iba Pablo a abrir la boca cuando </a:t>
            </a:r>
            <a:r>
              <a:rPr lang="es-MX" sz="2200" dirty="0" err="1">
                <a:solidFill>
                  <a:schemeClr val="dk1"/>
                </a:solidFill>
              </a:rPr>
              <a:t>Galión</a:t>
            </a:r>
            <a:r>
              <a:rPr lang="es-MX" sz="2200" dirty="0">
                <a:solidFill>
                  <a:schemeClr val="dk1"/>
                </a:solidFill>
              </a:rPr>
              <a:t> dijo a los judíos: “Si se tratara de algún crimen o mala acción, yo los escucharía, judíos, con calma, como es razón. Pero como se trata de discusiones sobre palabras y nombres y cosas de su Ley, allá ustedes. Yo no quiero ser juez en estos asuntos”. Y los echó del tribunal. Entonces, ellos agarraron a </a:t>
            </a:r>
            <a:r>
              <a:rPr lang="es-MX" sz="2200" dirty="0" err="1">
                <a:solidFill>
                  <a:schemeClr val="dk1"/>
                </a:solidFill>
              </a:rPr>
              <a:t>Sóstenes</a:t>
            </a:r>
            <a:r>
              <a:rPr lang="es-MX" sz="2200" dirty="0">
                <a:solidFill>
                  <a:schemeClr val="dk1"/>
                </a:solidFill>
              </a:rPr>
              <a:t>, jefe de la sinagoga, y se pusieron a golpearlo ante el tribunal sin que a </a:t>
            </a:r>
            <a:r>
              <a:rPr lang="es-MX" sz="2200" dirty="0" err="1">
                <a:solidFill>
                  <a:schemeClr val="dk1"/>
                </a:solidFill>
              </a:rPr>
              <a:t>Galión</a:t>
            </a:r>
            <a:r>
              <a:rPr lang="es-MX" sz="2200" dirty="0">
                <a:solidFill>
                  <a:schemeClr val="dk1"/>
                </a:solidFill>
              </a:rPr>
              <a:t> le diera esto ningún cuidado. </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3288176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18,1-18</a:t>
            </a:r>
          </a:p>
        </p:txBody>
      </p:sp>
      <p:sp>
        <p:nvSpPr>
          <p:cNvPr id="424" name="Google Shape;424;p44"/>
          <p:cNvSpPr txBox="1">
            <a:spLocks noGrp="1"/>
          </p:cNvSpPr>
          <p:nvPr>
            <p:ph type="body" idx="1"/>
          </p:nvPr>
        </p:nvSpPr>
        <p:spPr>
          <a:xfrm>
            <a:off x="908551" y="569415"/>
            <a:ext cx="7326898" cy="17124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Pablo se quedó allí aún bastantes días; después se despidió de los hermanos y se embarcó rumbo a Siria; con él iban Priscila y Aquila. En </a:t>
            </a:r>
            <a:r>
              <a:rPr lang="es-MX" sz="2200" dirty="0" err="1">
                <a:solidFill>
                  <a:schemeClr val="dk1"/>
                </a:solidFill>
              </a:rPr>
              <a:t>Cencreas</a:t>
            </a:r>
            <a:r>
              <a:rPr lang="es-MX" sz="2200" dirty="0">
                <a:solidFill>
                  <a:schemeClr val="dk1"/>
                </a:solidFill>
              </a:rPr>
              <a:t> se había cortado el pelo porque tenía hecho un voto.</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grpSp>
        <p:nvGrpSpPr>
          <p:cNvPr id="8" name="Google Shape;505;p47">
            <a:extLst>
              <a:ext uri="{FF2B5EF4-FFF2-40B4-BE49-F238E27FC236}">
                <a16:creationId xmlns:a16="http://schemas.microsoft.com/office/drawing/2014/main" id="{93B688FF-5357-83A6-DAE2-63DCE255071A}"/>
              </a:ext>
            </a:extLst>
          </p:cNvPr>
          <p:cNvGrpSpPr/>
          <p:nvPr/>
        </p:nvGrpSpPr>
        <p:grpSpPr>
          <a:xfrm>
            <a:off x="7283090" y="1957508"/>
            <a:ext cx="569385" cy="737252"/>
            <a:chOff x="3314750" y="2006125"/>
            <a:chExt cx="356400" cy="461475"/>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0" y="2006125"/>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
        <p:nvSpPr>
          <p:cNvPr id="5" name="CuadroTexto 4">
            <a:extLst>
              <a:ext uri="{FF2B5EF4-FFF2-40B4-BE49-F238E27FC236}">
                <a16:creationId xmlns:a16="http://schemas.microsoft.com/office/drawing/2014/main" id="{3A8B4407-A1CF-5400-E3BD-3889687B1195}"/>
              </a:ext>
            </a:extLst>
          </p:cNvPr>
          <p:cNvSpPr txBox="1"/>
          <p:nvPr/>
        </p:nvSpPr>
        <p:spPr>
          <a:xfrm>
            <a:off x="1291856" y="2694760"/>
            <a:ext cx="6260365" cy="1446550"/>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200" dirty="0">
                <a:solidFill>
                  <a:schemeClr val="dk1"/>
                </a:solidFill>
                <a:latin typeface="Bitter"/>
                <a:sym typeface="Bitter"/>
              </a:rPr>
              <a:t>          ¿Cómo actúan los distintos personajes que aparecen en el texto?</a:t>
            </a:r>
          </a:p>
          <a:p>
            <a:pPr marL="0" lvl="0" indent="0" algn="ctr" rtl="0">
              <a:spcBef>
                <a:spcPts val="0"/>
              </a:spcBef>
              <a:spcAft>
                <a:spcPts val="0"/>
              </a:spcAft>
              <a:buNone/>
            </a:pPr>
            <a:r>
              <a:rPr lang="es-MX" sz="2200" dirty="0">
                <a:solidFill>
                  <a:schemeClr val="dk1"/>
                </a:solidFill>
                <a:latin typeface="Bitter"/>
                <a:sym typeface="Bitter"/>
              </a:rPr>
              <a:t>       ¿Qué opinión te merecen los viajes que hace Pablo? ¿Qué lo motivaba?</a:t>
            </a:r>
            <a:endParaRPr lang="en-US" sz="2200" dirty="0">
              <a:solidFill>
                <a:schemeClr val="dk1"/>
              </a:solidFill>
              <a:latin typeface="Bitter"/>
              <a:sym typeface="Bitter"/>
            </a:endParaRPr>
          </a:p>
        </p:txBody>
      </p:sp>
      <p:pic>
        <p:nvPicPr>
          <p:cNvPr id="7" name="Google Shape;968;p64">
            <a:extLst>
              <a:ext uri="{FF2B5EF4-FFF2-40B4-BE49-F238E27FC236}">
                <a16:creationId xmlns:a16="http://schemas.microsoft.com/office/drawing/2014/main" id="{9944353C-A8F0-C7C0-6848-594484A9110F}"/>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1378713" y="2716185"/>
            <a:ext cx="362128" cy="447878"/>
          </a:xfrm>
          <a:prstGeom prst="rect">
            <a:avLst/>
          </a:prstGeom>
          <a:noFill/>
          <a:ln>
            <a:noFill/>
          </a:ln>
        </p:spPr>
      </p:pic>
      <p:pic>
        <p:nvPicPr>
          <p:cNvPr id="18" name="Google Shape;969;p64">
            <a:extLst>
              <a:ext uri="{FF2B5EF4-FFF2-40B4-BE49-F238E27FC236}">
                <a16:creationId xmlns:a16="http://schemas.microsoft.com/office/drawing/2014/main" id="{CB513B4D-EF9D-5D2D-622C-E8C967DBE74A}"/>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1378714" y="3396908"/>
            <a:ext cx="362127" cy="471217"/>
          </a:xfrm>
          <a:prstGeom prst="rect">
            <a:avLst/>
          </a:prstGeom>
          <a:noFill/>
          <a:ln>
            <a:noFill/>
          </a:ln>
        </p:spPr>
      </p:pic>
    </p:spTree>
    <p:extLst>
      <p:ext uri="{BB962C8B-B14F-4D97-AF65-F5344CB8AC3E}">
        <p14:creationId xmlns:p14="http://schemas.microsoft.com/office/powerpoint/2010/main" val="3202718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subTitle" idx="1"/>
          </p:nvPr>
        </p:nvSpPr>
        <p:spPr>
          <a:xfrm>
            <a:off x="2778607" y="1160071"/>
            <a:ext cx="5995643" cy="3461671"/>
          </a:xfrm>
          <a:prstGeom prst="rect">
            <a:avLst/>
          </a:prstGeom>
        </p:spPr>
        <p:txBody>
          <a:bodyPr spcFirstLastPara="1" wrap="square" lIns="91425" tIns="91425" rIns="91425" bIns="91425" anchor="ctr" anchorCtr="0">
            <a:noAutofit/>
          </a:bodyPr>
          <a:lstStyle/>
          <a:p>
            <a:pPr marL="0" lvl="0" indent="0" rtl="0">
              <a:lnSpc>
                <a:spcPts val="2200"/>
              </a:lnSpc>
              <a:spcBef>
                <a:spcPts val="0"/>
              </a:spcBef>
              <a:buNone/>
            </a:pPr>
            <a:r>
              <a:rPr lang="es-MX" sz="2000" dirty="0"/>
              <a:t>La casa, lugar familiar. Pablo, a su llegada a Corinto, lo primero que hace es formar una pequeña comunidad, junto con el matrimonio de Priscila y Aquila ¡Una persona crece y se desarrolla en familia! Su punto de encuentro es doble, por un lado, tenían el mismo oficio (hacedores de tiendas) y, por otro lado, participan del mismo espíritu misionero. Luego, cuando Silas y Timoteo llegan a Corinto, Pablo tiene como referencia otra comunidad doméstica, la casa de Ticio Justo. El apóstol busca lugares cercanos a la sinagoga local.</a:t>
            </a:r>
            <a:endParaRPr lang="en-US" sz="20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7703" y="4790194"/>
            <a:ext cx="958788" cy="273184"/>
          </a:xfrm>
          <a:prstGeom prst="rect">
            <a:avLst/>
          </a:prstGeom>
        </p:spPr>
      </p:pic>
      <p:sp>
        <p:nvSpPr>
          <p:cNvPr id="6" name="Google Shape;397;p41">
            <a:extLst>
              <a:ext uri="{FF2B5EF4-FFF2-40B4-BE49-F238E27FC236}">
                <a16:creationId xmlns:a16="http://schemas.microsoft.com/office/drawing/2014/main" id="{0B19B82F-59D1-FFDF-398F-2275E40B11FE}"/>
              </a:ext>
            </a:extLst>
          </p:cNvPr>
          <p:cNvSpPr txBox="1">
            <a:spLocks/>
          </p:cNvSpPr>
          <p:nvPr/>
        </p:nvSpPr>
        <p:spPr>
          <a:xfrm>
            <a:off x="280077" y="718703"/>
            <a:ext cx="5374999" cy="3612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400" dirty="0">
                <a:solidFill>
                  <a:schemeClr val="accent1"/>
                </a:solidFill>
              </a:rPr>
              <a:t>Pablo forma una comunidad doméstica.</a:t>
            </a:r>
            <a:endParaRPr lang="es-ES" sz="2400" dirty="0">
              <a:solidFill>
                <a:schemeClr val="accent1"/>
              </a:solidFill>
            </a:endParaRPr>
          </a:p>
        </p:txBody>
      </p:sp>
      <p:pic>
        <p:nvPicPr>
          <p:cNvPr id="8" name="Imagen 7">
            <a:extLst>
              <a:ext uri="{FF2B5EF4-FFF2-40B4-BE49-F238E27FC236}">
                <a16:creationId xmlns:a16="http://schemas.microsoft.com/office/drawing/2014/main" id="{FB95C5A5-6F58-2DDB-79BF-6E8E8734D2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196048">
            <a:off x="58395" y="1512435"/>
            <a:ext cx="2953245" cy="2789832"/>
          </a:xfrm>
          <a:prstGeom prst="rect">
            <a:avLst/>
          </a:prstGeom>
        </p:spPr>
      </p:pic>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327642" y="329080"/>
            <a:ext cx="7040824" cy="3313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solidFill>
                  <a:schemeClr val="accent1"/>
                </a:solidFill>
              </a:rPr>
              <a:t>Pablo trabajador manual y misionero.</a:t>
            </a:r>
            <a:endParaRPr lang="es-ES" sz="2400" dirty="0">
              <a:solidFill>
                <a:schemeClr val="accent1"/>
              </a:solidFill>
            </a:endParaRPr>
          </a:p>
        </p:txBody>
      </p:sp>
      <p:sp>
        <p:nvSpPr>
          <p:cNvPr id="398" name="Google Shape;398;p41"/>
          <p:cNvSpPr txBox="1">
            <a:spLocks noGrp="1"/>
          </p:cNvSpPr>
          <p:nvPr>
            <p:ph type="subTitle" idx="1"/>
          </p:nvPr>
        </p:nvSpPr>
        <p:spPr>
          <a:xfrm>
            <a:off x="317932" y="750951"/>
            <a:ext cx="8319208" cy="4048217"/>
          </a:xfrm>
          <a:prstGeom prst="rect">
            <a:avLst/>
          </a:prstGeom>
        </p:spPr>
        <p:txBody>
          <a:bodyPr spcFirstLastPara="1" wrap="square" lIns="91425" tIns="91425" rIns="91425" bIns="91425" anchor="ctr" anchorCtr="0">
            <a:noAutofit/>
          </a:bodyPr>
          <a:lstStyle/>
          <a:p>
            <a:pPr marL="0" lvl="0" indent="0" algn="l" rtl="0">
              <a:lnSpc>
                <a:spcPts val="2200"/>
              </a:lnSpc>
              <a:spcBef>
                <a:spcPts val="0"/>
              </a:spcBef>
              <a:buNone/>
            </a:pPr>
            <a:r>
              <a:rPr lang="es-MX" sz="2000" dirty="0"/>
              <a:t>El valor del trabajo manual. Pablo vive la realidad de muchos laicos comprometidos que sin dejar de trabajar diariamente se dedican a la tarea evangelizadora. Su oficio de fabricante de tiendas de campaña le da para vivir modestamente. Él tiene por principio </a:t>
            </a:r>
          </a:p>
          <a:p>
            <a:pPr marL="0" lvl="0" indent="0" algn="l" rtl="0">
              <a:lnSpc>
                <a:spcPts val="2200"/>
              </a:lnSpc>
              <a:spcBef>
                <a:spcPts val="0"/>
              </a:spcBef>
              <a:buNone/>
            </a:pPr>
            <a:r>
              <a:rPr lang="es-MX" sz="2000" dirty="0"/>
              <a:t>trabajar con sus propias manos para no ser una </a:t>
            </a:r>
          </a:p>
          <a:p>
            <a:pPr marL="0" lvl="0" indent="0" algn="l" rtl="0">
              <a:lnSpc>
                <a:spcPts val="2200"/>
              </a:lnSpc>
              <a:spcBef>
                <a:spcPts val="0"/>
              </a:spcBef>
              <a:buNone/>
            </a:pPr>
            <a:r>
              <a:rPr lang="es-MX" sz="2000" dirty="0"/>
              <a:t>carga para la  comunidad y, sobre todo, porque </a:t>
            </a:r>
          </a:p>
          <a:p>
            <a:pPr marL="0" lvl="0" indent="0" algn="l" rtl="0">
              <a:lnSpc>
                <a:spcPts val="2200"/>
              </a:lnSpc>
              <a:spcBef>
                <a:spcPts val="0"/>
              </a:spcBef>
              <a:buNone/>
            </a:pPr>
            <a:r>
              <a:rPr lang="es-MX" sz="2000" dirty="0"/>
              <a:t>descubre que el Evangelio hay que anunciarlo </a:t>
            </a:r>
          </a:p>
          <a:p>
            <a:pPr marL="0" lvl="0" indent="0" algn="l" rtl="0">
              <a:lnSpc>
                <a:spcPts val="2200"/>
              </a:lnSpc>
              <a:spcBef>
                <a:spcPts val="0"/>
              </a:spcBef>
              <a:buNone/>
            </a:pPr>
            <a:r>
              <a:rPr lang="es-MX" sz="2000" dirty="0"/>
              <a:t>de forma gratuita, para que no pierda su esencia </a:t>
            </a:r>
          </a:p>
          <a:p>
            <a:pPr marL="0" lvl="0" indent="0" algn="l" rtl="0">
              <a:lnSpc>
                <a:spcPts val="2200"/>
              </a:lnSpc>
              <a:spcBef>
                <a:spcPts val="0"/>
              </a:spcBef>
              <a:buNone/>
            </a:pPr>
            <a:r>
              <a:rPr lang="es-MX" sz="2000" dirty="0"/>
              <a:t>de  Buena Noticia. Sin embargo, en alguna </a:t>
            </a:r>
          </a:p>
          <a:p>
            <a:pPr marL="0" lvl="0" indent="0" algn="l" rtl="0">
              <a:lnSpc>
                <a:spcPts val="2200"/>
              </a:lnSpc>
              <a:spcBef>
                <a:spcPts val="0"/>
              </a:spcBef>
              <a:buNone/>
            </a:pPr>
            <a:r>
              <a:rPr lang="es-MX" sz="2000" dirty="0"/>
              <a:t>oportunidad, necesita apoyarse en la solidaridad </a:t>
            </a:r>
          </a:p>
          <a:p>
            <a:pPr marL="0" lvl="0" indent="0" algn="l" rtl="0">
              <a:lnSpc>
                <a:spcPts val="2200"/>
              </a:lnSpc>
              <a:spcBef>
                <a:spcPts val="0"/>
              </a:spcBef>
              <a:buNone/>
            </a:pPr>
            <a:r>
              <a:rPr lang="es-MX" sz="2000" dirty="0"/>
              <a:t>de sus amigos para poder dedicarse a la </a:t>
            </a:r>
          </a:p>
          <a:p>
            <a:pPr marL="0" lvl="0" indent="0" algn="l" rtl="0">
              <a:lnSpc>
                <a:spcPts val="2200"/>
              </a:lnSpc>
              <a:spcBef>
                <a:spcPts val="0"/>
              </a:spcBef>
              <a:buNone/>
            </a:pPr>
            <a:r>
              <a:rPr lang="es-MX" sz="2000" dirty="0"/>
              <a:t>evangelización a tiempo completo. El texto que </a:t>
            </a:r>
          </a:p>
          <a:p>
            <a:pPr marL="0" lvl="0" indent="0" algn="l" rtl="0">
              <a:lnSpc>
                <a:spcPts val="2200"/>
              </a:lnSpc>
              <a:spcBef>
                <a:spcPts val="0"/>
              </a:spcBef>
              <a:buNone/>
            </a:pPr>
            <a:r>
              <a:rPr lang="es-MX" sz="2000" dirty="0"/>
              <a:t>estamos revisando nos muestra estas dos caras.</a:t>
            </a:r>
            <a:endParaRPr lang="en-US" sz="20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pic>
        <p:nvPicPr>
          <p:cNvPr id="6" name="Imagen 5">
            <a:extLst>
              <a:ext uri="{FF2B5EF4-FFF2-40B4-BE49-F238E27FC236}">
                <a16:creationId xmlns:a16="http://schemas.microsoft.com/office/drawing/2014/main" id="{642EABB1-62ED-7F06-4D2A-08D3367503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4463" y="2046282"/>
            <a:ext cx="2771497" cy="2699438"/>
          </a:xfrm>
          <a:prstGeom prst="rect">
            <a:avLst/>
          </a:prstGeom>
        </p:spPr>
      </p:pic>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2130</Words>
  <Application>Microsoft Office PowerPoint</Application>
  <PresentationFormat>Presentación en pantalla (16:9)</PresentationFormat>
  <Paragraphs>107</Paragraphs>
  <Slides>23</Slides>
  <Notes>23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Berkshire Swash</vt:lpstr>
      <vt:lpstr>Didact Gothic</vt:lpstr>
      <vt:lpstr>Bitter</vt:lpstr>
      <vt:lpstr>Arial</vt:lpstr>
      <vt:lpstr>PT Sans</vt:lpstr>
      <vt:lpstr>Nunito</vt:lpstr>
      <vt:lpstr>Enjoy Poetry Break Day by Slidesgo</vt:lpstr>
      <vt:lpstr>1_Enjoy Poetry Break Day by Slidesgo</vt:lpstr>
      <vt:lpstr>Estudio Orante De Hechos de  los Apóstoles</vt:lpstr>
      <vt:lpstr>Tema 6</vt:lpstr>
      <vt:lpstr>Introducción</vt:lpstr>
      <vt:lpstr>1. Lectura: Hch 18,1-18</vt:lpstr>
      <vt:lpstr>1. Lectura: Hch 18,1-18</vt:lpstr>
      <vt:lpstr>1. Lectura: Hch 18,1-18</vt:lpstr>
      <vt:lpstr>1. Lectura: Hch 18,1-18</vt:lpstr>
      <vt:lpstr>Pistas para acoger el texto…</vt:lpstr>
      <vt:lpstr>Pablo trabajador manual y misionero.</vt:lpstr>
      <vt:lpstr>Ante el anuncio del Evangelio, una doble respuesta.</vt:lpstr>
      <vt:lpstr>La experiencia de Dios.</vt:lpstr>
      <vt:lpstr>Ir siempre más allá.</vt:lpstr>
      <vt:lpstr>Claves para comprender Hechos 18,1-18</vt:lpstr>
      <vt:lpstr>Claves para comprender Hechos 18,1-18</vt:lpstr>
      <vt:lpstr>Claves para comprender Hechos 18,1-18</vt:lpstr>
      <vt:lpstr>Claves para comprender Hechos 18,1-18</vt:lpstr>
      <vt:lpstr>Claves para comprender Hechos 18,1-18</vt:lpstr>
      <vt:lpstr>2. Meditación</vt:lpstr>
      <vt:lpstr>3. Oración</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14</cp:revision>
  <dcterms:modified xsi:type="dcterms:W3CDTF">2024-06-10T19:43:51Z</dcterms:modified>
</cp:coreProperties>
</file>