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8"/>
  </p:notesMasterIdLst>
  <p:handoutMasterIdLst>
    <p:handoutMasterId r:id="rId29"/>
  </p:handoutMasterIdLst>
  <p:sldIdLst>
    <p:sldId id="256" r:id="rId3"/>
    <p:sldId id="281" r:id="rId4"/>
    <p:sldId id="262" r:id="rId5"/>
    <p:sldId id="313" r:id="rId6"/>
    <p:sldId id="263" r:id="rId7"/>
    <p:sldId id="328" r:id="rId8"/>
    <p:sldId id="260" r:id="rId9"/>
    <p:sldId id="315" r:id="rId10"/>
    <p:sldId id="316" r:id="rId11"/>
    <p:sldId id="317" r:id="rId12"/>
    <p:sldId id="329" r:id="rId13"/>
    <p:sldId id="330" r:id="rId14"/>
    <p:sldId id="318" r:id="rId15"/>
    <p:sldId id="319" r:id="rId16"/>
    <p:sldId id="331" r:id="rId17"/>
    <p:sldId id="332" r:id="rId18"/>
    <p:sldId id="321" r:id="rId19"/>
    <p:sldId id="333" r:id="rId20"/>
    <p:sldId id="334" r:id="rId21"/>
    <p:sldId id="322" r:id="rId22"/>
    <p:sldId id="324" r:id="rId23"/>
    <p:sldId id="327" r:id="rId24"/>
    <p:sldId id="326" r:id="rId25"/>
    <p:sldId id="325" r:id="rId26"/>
    <p:sldId id="290" r:id="rId27"/>
  </p:sldIdLst>
  <p:sldSz cx="9144000" cy="5143500" type="screen16x9"/>
  <p:notesSz cx="6858000" cy="9144000"/>
  <p:embeddedFontLst>
    <p:embeddedFont>
      <p:font typeface="Berkshire Swash" panose="02000505000000020003" pitchFamily="2" charset="0"/>
      <p:regular r:id="rId30"/>
    </p:embeddedFont>
    <p:embeddedFont>
      <p:font typeface="Bitter" panose="020B0604020202020204" charset="0"/>
      <p:regular r:id="rId31"/>
      <p:bold r:id="rId32"/>
      <p:italic r:id="rId33"/>
      <p:boldItalic r:id="rId34"/>
    </p:embeddedFont>
    <p:embeddedFont>
      <p:font typeface="Didact Gothic" panose="00000500000000000000" pitchFamily="2" charset="0"/>
      <p:regular r:id="rId35"/>
    </p:embeddedFont>
    <p:embeddedFont>
      <p:font typeface="Nunito" pitchFamily="2" charset="0"/>
      <p:regular r:id="rId36"/>
      <p:bold r:id="rId37"/>
      <p:italic r:id="rId38"/>
      <p:boldItalic r:id="rId39"/>
    </p:embeddedFont>
    <p:embeddedFont>
      <p:font typeface="PT Sans" panose="020B05030202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6" y="102"/>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10/6/2024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72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15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798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74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76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22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140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12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19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5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44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9.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4" name="Google Shape;397;p41">
            <a:extLst>
              <a:ext uri="{FF2B5EF4-FFF2-40B4-BE49-F238E27FC236}">
                <a16:creationId xmlns:a16="http://schemas.microsoft.com/office/drawing/2014/main" id="{8143A541-BE37-3030-DEF6-3F7B9BEAE48C}"/>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883E8159-1836-FE72-B2B8-D3C417E96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7D652F77-B699-7450-8AA1-DAAF2E5AA5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
        <p:nvSpPr>
          <p:cNvPr id="398" name="Google Shape;398;p41"/>
          <p:cNvSpPr txBox="1">
            <a:spLocks noGrp="1"/>
          </p:cNvSpPr>
          <p:nvPr>
            <p:ph type="subTitle" idx="1"/>
          </p:nvPr>
        </p:nvSpPr>
        <p:spPr>
          <a:xfrm>
            <a:off x="257452" y="411376"/>
            <a:ext cx="8317609" cy="2296313"/>
          </a:xfrm>
          <a:prstGeom prst="rect">
            <a:avLst/>
          </a:prstGeom>
        </p:spPr>
        <p:txBody>
          <a:bodyPr spcFirstLastPara="1" wrap="square" lIns="91425" tIns="91425" rIns="91425" bIns="91425" anchor="ctr" anchorCtr="0">
            <a:noAutofit/>
          </a:bodyPr>
          <a:lstStyle/>
          <a:p>
            <a:pPr marL="0" lvl="0" indent="0" algn="l" rtl="0">
              <a:lnSpc>
                <a:spcPts val="2300"/>
              </a:lnSpc>
              <a:spcBef>
                <a:spcPts val="0"/>
              </a:spcBef>
              <a:spcAft>
                <a:spcPts val="1200"/>
              </a:spcAft>
              <a:buNone/>
            </a:pPr>
            <a:r>
              <a:rPr lang="es-MX" sz="2000" dirty="0"/>
              <a:t>Esteban recuerda el pecado del becerro de oro, que reveló la maldad del pueblo, inmediatamente después de haber aceptado el Decálogo como norma de vida. Ausente Moisés hicieron presión sobre Aarón para que prepare un becerro que “sustituyera” a Yahvé y al profeta “perdido” (</a:t>
            </a:r>
            <a:r>
              <a:rPr lang="es-MX" sz="2000" dirty="0" err="1"/>
              <a:t>Hch</a:t>
            </a:r>
            <a:r>
              <a:rPr lang="es-MX" sz="2000" dirty="0"/>
              <a:t> 7,38-41). Así, Esteban resalta el rechazo de la Palabra, algo que se criticará a lo largo de la historia (7,42-43). La lección es clara: desde el principio Dios da su Palabra por medio de siervos escogidos, pese a la maldad, rebelión e idolatría del pueblo.</a:t>
            </a:r>
            <a:endParaRPr lang="en-US" sz="2000" dirty="0"/>
          </a:p>
        </p:txBody>
      </p:sp>
      <p:pic>
        <p:nvPicPr>
          <p:cNvPr id="8" name="Imagen 7">
            <a:extLst>
              <a:ext uri="{FF2B5EF4-FFF2-40B4-BE49-F238E27FC236}">
                <a16:creationId xmlns:a16="http://schemas.microsoft.com/office/drawing/2014/main" id="{B721BE02-BDF3-0A57-ABD6-113FB8754A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2789022"/>
            <a:ext cx="4421080" cy="2232645"/>
          </a:xfrm>
          <a:prstGeom prst="rect">
            <a:avLst/>
          </a:prstGeom>
        </p:spPr>
      </p:pic>
    </p:spTree>
    <p:extLst>
      <p:ext uri="{BB962C8B-B14F-4D97-AF65-F5344CB8AC3E}">
        <p14:creationId xmlns:p14="http://schemas.microsoft.com/office/powerpoint/2010/main" val="34493608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661408" y="100986"/>
            <a:ext cx="482592" cy="498159"/>
          </a:xfrm>
          <a:prstGeom prst="rect">
            <a:avLst/>
          </a:prstGeom>
        </p:spPr>
      </p:pic>
      <p:sp>
        <p:nvSpPr>
          <p:cNvPr id="4" name="Google Shape;397;p41">
            <a:extLst>
              <a:ext uri="{FF2B5EF4-FFF2-40B4-BE49-F238E27FC236}">
                <a16:creationId xmlns:a16="http://schemas.microsoft.com/office/drawing/2014/main" id="{8143A541-BE37-3030-DEF6-3F7B9BEAE48C}"/>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883E8159-1836-FE72-B2B8-D3C417E96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7D652F77-B699-7450-8AA1-DAAF2E5AA5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546" y="121834"/>
            <a:ext cx="958788" cy="273184"/>
          </a:xfrm>
          <a:prstGeom prst="rect">
            <a:avLst/>
          </a:prstGeom>
        </p:spPr>
      </p:pic>
      <p:sp>
        <p:nvSpPr>
          <p:cNvPr id="398" name="Google Shape;398;p41"/>
          <p:cNvSpPr txBox="1">
            <a:spLocks noGrp="1"/>
          </p:cNvSpPr>
          <p:nvPr>
            <p:ph type="subTitle" idx="1"/>
          </p:nvPr>
        </p:nvSpPr>
        <p:spPr>
          <a:xfrm>
            <a:off x="2615764" y="350066"/>
            <a:ext cx="6079946" cy="4443368"/>
          </a:xfrm>
          <a:prstGeom prst="rect">
            <a:avLst/>
          </a:prstGeom>
        </p:spPr>
        <p:txBody>
          <a:bodyPr spcFirstLastPara="1" wrap="square" lIns="91425" tIns="91425" rIns="91425" bIns="91425" anchor="ctr" anchorCtr="0">
            <a:noAutofit/>
          </a:bodyPr>
          <a:lstStyle/>
          <a:p>
            <a:pPr marL="0" lvl="0" indent="0" rtl="0">
              <a:spcBef>
                <a:spcPts val="0"/>
              </a:spcBef>
              <a:spcAft>
                <a:spcPts val="1200"/>
              </a:spcAft>
              <a:buNone/>
            </a:pPr>
            <a:r>
              <a:rPr lang="es-MX" sz="2200" dirty="0"/>
              <a:t>Finalmente, Esteban acusa a los jefes de la nación de resistirse al Espíritu, con dureza de corazón. Sus precedentes habían matado a los profetas que anunciaban la revelación del Mesías, y el culmen es que ellos han matado al mismo Mesías. Se vanaglorian en la Ley, pero se rebelan al mandato divino. Al final, Esteban, lleno del Espíritu Santo, tiene una visión de la gloria de Dios, en la que Jesús, el Mesías rechazado, está a la diestra de Dios, ejerciendo su poder. El título “Hijo del Hombre” es significativo: es el triunfador de parte de la humanidad, que ocupa el lugar de autoridad en el cielo (cf. </a:t>
            </a:r>
            <a:r>
              <a:rPr lang="es-MX" sz="2200" dirty="0" err="1"/>
              <a:t>Dn</a:t>
            </a:r>
            <a:r>
              <a:rPr lang="es-MX" sz="2200" dirty="0"/>
              <a:t> 7,13-14; Mt 26,64).</a:t>
            </a:r>
            <a:endParaRPr lang="en-US" sz="2200" dirty="0"/>
          </a:p>
        </p:txBody>
      </p:sp>
      <p:pic>
        <p:nvPicPr>
          <p:cNvPr id="12" name="Imagen 11">
            <a:extLst>
              <a:ext uri="{FF2B5EF4-FFF2-40B4-BE49-F238E27FC236}">
                <a16:creationId xmlns:a16="http://schemas.microsoft.com/office/drawing/2014/main" id="{91A12A4A-73D4-80AA-5AC5-8ADBA2B0F9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72" y="1116852"/>
            <a:ext cx="2876365" cy="3864351"/>
          </a:xfrm>
          <a:prstGeom prst="rect">
            <a:avLst/>
          </a:prstGeom>
        </p:spPr>
      </p:pic>
    </p:spTree>
    <p:extLst>
      <p:ext uri="{BB962C8B-B14F-4D97-AF65-F5344CB8AC3E}">
        <p14:creationId xmlns:p14="http://schemas.microsoft.com/office/powerpoint/2010/main" val="1841632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4" name="Google Shape;397;p41">
            <a:extLst>
              <a:ext uri="{FF2B5EF4-FFF2-40B4-BE49-F238E27FC236}">
                <a16:creationId xmlns:a16="http://schemas.microsoft.com/office/drawing/2014/main" id="{8143A541-BE37-3030-DEF6-3F7B9BEAE48C}"/>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883E8159-1836-FE72-B2B8-D3C417E96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7D652F77-B699-7450-8AA1-DAAF2E5AA5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546" y="121834"/>
            <a:ext cx="958788" cy="273184"/>
          </a:xfrm>
          <a:prstGeom prst="rect">
            <a:avLst/>
          </a:prstGeom>
        </p:spPr>
      </p:pic>
      <p:sp>
        <p:nvSpPr>
          <p:cNvPr id="398" name="Google Shape;398;p41"/>
          <p:cNvSpPr txBox="1">
            <a:spLocks noGrp="1"/>
          </p:cNvSpPr>
          <p:nvPr>
            <p:ph type="subTitle" idx="1"/>
          </p:nvPr>
        </p:nvSpPr>
        <p:spPr>
          <a:xfrm>
            <a:off x="311339" y="660455"/>
            <a:ext cx="6098339" cy="4128948"/>
          </a:xfrm>
          <a:prstGeom prst="rect">
            <a:avLst/>
          </a:prstGeom>
        </p:spPr>
        <p:txBody>
          <a:bodyPr spcFirstLastPara="1" wrap="square" lIns="91425" tIns="91425" rIns="91425" bIns="91425" anchor="ctr" anchorCtr="0">
            <a:noAutofit/>
          </a:bodyPr>
          <a:lstStyle/>
          <a:p>
            <a:pPr marL="0" lvl="0" indent="0" algn="l" rtl="0">
              <a:lnSpc>
                <a:spcPts val="2400"/>
              </a:lnSpc>
              <a:spcBef>
                <a:spcPts val="0"/>
              </a:spcBef>
              <a:spcAft>
                <a:spcPts val="1200"/>
              </a:spcAft>
              <a:buNone/>
            </a:pPr>
            <a:r>
              <a:rPr lang="es-MX" sz="2100" dirty="0"/>
              <a:t>Pese a que el Sanedrín no tenía autoridad para aplicar la sentencia de muerte, la prisa por acabar con él provocó un linchamiento, maquillado de legalidad: los testigos lanzan las primeras piedras, mientras que Saulo guarda la ropa, constituyéndose en “testigo” del hecho, guardián de las tradiciones de sus padres. Esteban invoca al Señor, a quien ve delante suyo: “¡Señor Jesús, recibe mi espíritu!”. Una analogía entre la muerte de Jesús y la de Esteban que se remarca con la frase de Esteban: “¡Señor, no les tomes en cuenta este pecado!”. Tal intercesión es una bendición que recae sobre la humanidad.</a:t>
            </a:r>
          </a:p>
        </p:txBody>
      </p:sp>
      <p:pic>
        <p:nvPicPr>
          <p:cNvPr id="8" name="Imagen 7">
            <a:extLst>
              <a:ext uri="{FF2B5EF4-FFF2-40B4-BE49-F238E27FC236}">
                <a16:creationId xmlns:a16="http://schemas.microsoft.com/office/drawing/2014/main" id="{C3A7D22F-0E38-D027-4E66-870AEA6C94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6639" y="258426"/>
            <a:ext cx="3595129" cy="4297753"/>
          </a:xfrm>
          <a:prstGeom prst="rect">
            <a:avLst/>
          </a:prstGeom>
        </p:spPr>
      </p:pic>
    </p:spTree>
    <p:extLst>
      <p:ext uri="{BB962C8B-B14F-4D97-AF65-F5344CB8AC3E}">
        <p14:creationId xmlns:p14="http://schemas.microsoft.com/office/powerpoint/2010/main" val="4111208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Claves para comprender Hechos 6,8-15 y 7,55-60.</a:t>
            </a:r>
            <a:endParaRPr lang="es-ES" sz="28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703831" y="804327"/>
            <a:ext cx="7658933"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El contexto.</a:t>
            </a:r>
            <a:endParaRPr lang="es-ES" sz="2800" dirty="0">
              <a:solidFill>
                <a:schemeClr val="accent1"/>
              </a:solidFill>
            </a:endParaRP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75207" y="720632"/>
            <a:ext cx="428625" cy="665550"/>
          </a:xfrm>
          <a:prstGeom prst="rect">
            <a:avLst/>
          </a:prstGeom>
          <a:noFill/>
          <a:ln>
            <a:noFill/>
          </a:ln>
        </p:spPr>
      </p:pic>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047" y="4764331"/>
            <a:ext cx="958788" cy="273184"/>
          </a:xfrm>
          <a:prstGeom prst="rect">
            <a:avLst/>
          </a:prstGeom>
        </p:spPr>
      </p:pic>
      <p:sp>
        <p:nvSpPr>
          <p:cNvPr id="398" name="Google Shape;398;p41"/>
          <p:cNvSpPr txBox="1">
            <a:spLocks noGrp="1"/>
          </p:cNvSpPr>
          <p:nvPr>
            <p:ph type="body" idx="1"/>
          </p:nvPr>
        </p:nvSpPr>
        <p:spPr>
          <a:xfrm>
            <a:off x="612559" y="1511825"/>
            <a:ext cx="8087558" cy="3166708"/>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000" dirty="0"/>
              <a:t>Al surgir una disputa dentro de la Iglesia por la distribución de comida, los Doce se dan cuenta de que necesitan de ayuda para atender la vida espiritual y material de la comunidad. Por eso seleccionan a siete varones de buen testimonio para que atienda a la segunda necesidad (</a:t>
            </a:r>
            <a:r>
              <a:rPr lang="es-MX" sz="2000" dirty="0" err="1"/>
              <a:t>Hch</a:t>
            </a:r>
            <a:r>
              <a:rPr lang="es-MX" sz="2000" dirty="0"/>
              <a:t> 6,3). Uno de los escogidos fue Esteban (</a:t>
            </a:r>
            <a:r>
              <a:rPr lang="es-MX" sz="2000" dirty="0" err="1"/>
              <a:t>Hch</a:t>
            </a:r>
            <a:r>
              <a:rPr lang="es-MX" sz="2000" dirty="0"/>
              <a:t> 6,5), cristiano lleno de gracia y prodigios (6,8). A los judíos no les gustaba esteban y lo acusan en el consejo de haber blasfemado contra Moisés y contra Dios (6,11). Esteban es arrestado y llevado al consejo, donde se reiteran las acusaciones presentando testigos falsos (6,13-14).</a:t>
            </a:r>
            <a:endParaRPr lang="en-US" sz="2000" dirty="0"/>
          </a:p>
        </p:txBody>
      </p:sp>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3719745" y="559294"/>
            <a:ext cx="4878188" cy="4003828"/>
          </a:xfrm>
          <a:prstGeom prst="rect">
            <a:avLst/>
          </a:prstGeom>
        </p:spPr>
        <p:txBody>
          <a:bodyPr spcFirstLastPara="1" wrap="square" lIns="91425" tIns="91425" rIns="91425" bIns="91425" anchor="ctr" anchorCtr="0">
            <a:noAutofit/>
          </a:bodyPr>
          <a:lstStyle/>
          <a:p>
            <a:pPr marL="0" lvl="0" indent="0" algn="r" rtl="0">
              <a:lnSpc>
                <a:spcPts val="2500"/>
              </a:lnSpc>
              <a:spcBef>
                <a:spcPts val="0"/>
              </a:spcBef>
              <a:spcAft>
                <a:spcPts val="1200"/>
              </a:spcAft>
              <a:buNone/>
            </a:pPr>
            <a:endParaRPr lang="es-MX" sz="2400" dirty="0"/>
          </a:p>
          <a:p>
            <a:pPr marL="0" lvl="0" indent="0" algn="r" rtl="0">
              <a:lnSpc>
                <a:spcPts val="2500"/>
              </a:lnSpc>
              <a:spcBef>
                <a:spcPts val="0"/>
              </a:spcBef>
              <a:spcAft>
                <a:spcPts val="1200"/>
              </a:spcAft>
              <a:buNone/>
            </a:pPr>
            <a:r>
              <a:rPr lang="es-MX" sz="2400" dirty="0"/>
              <a:t>Esteban da un discurso en el que relata parte de la historia judía (</a:t>
            </a:r>
            <a:r>
              <a:rPr lang="es-MX" sz="2400" dirty="0" err="1"/>
              <a:t>Hch</a:t>
            </a:r>
            <a:r>
              <a:rPr lang="es-MX" sz="2400" dirty="0"/>
              <a:t> 7,1-50) y termina acusando a los presentes de ser tercos, oponerse al Espíritu Santo, matar a Jesús y no guardar la Ley (7,51-53). Esto enojó a los presentes, que reaccionaron sacando a Esteban de la ciudad para apedrearlo (7,54).</a:t>
            </a:r>
            <a:endParaRPr lang="en-US" sz="2400" dirty="0"/>
          </a:p>
        </p:txBody>
      </p:sp>
      <p:sp>
        <p:nvSpPr>
          <p:cNvPr id="397" name="Google Shape;397;p41"/>
          <p:cNvSpPr txBox="1">
            <a:spLocks noGrp="1"/>
          </p:cNvSpPr>
          <p:nvPr>
            <p:ph type="title"/>
          </p:nvPr>
        </p:nvSpPr>
        <p:spPr>
          <a:xfrm rot="5400000">
            <a:off x="6740674" y="2742226"/>
            <a:ext cx="4387352"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solidFill>
                  <a:schemeClr val="accent3">
                    <a:lumMod val="60000"/>
                    <a:lumOff val="40000"/>
                  </a:schemeClr>
                </a:solidFill>
              </a:rPr>
              <a:t>Claves para comprender Hechos 6,8-15 y 7,55-60.</a:t>
            </a:r>
            <a:endParaRPr lang="es-ES" sz="16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1249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73" y="72844"/>
            <a:ext cx="958788" cy="273184"/>
          </a:xfrm>
          <a:prstGeom prst="rect">
            <a:avLst/>
          </a:prstGeom>
        </p:spPr>
      </p:pic>
      <p:pic>
        <p:nvPicPr>
          <p:cNvPr id="10" name="Imagen 9">
            <a:extLst>
              <a:ext uri="{FF2B5EF4-FFF2-40B4-BE49-F238E27FC236}">
                <a16:creationId xmlns:a16="http://schemas.microsoft.com/office/drawing/2014/main" id="{FE28DDBE-8ED6-0959-18AC-FAF7A01E31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426356">
            <a:off x="53304" y="1280336"/>
            <a:ext cx="3715179" cy="3117035"/>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517438" y="831494"/>
            <a:ext cx="5546012" cy="3339668"/>
          </a:xfrm>
          <a:prstGeom prst="rect">
            <a:avLst/>
          </a:prstGeom>
        </p:spPr>
        <p:txBody>
          <a:bodyPr spcFirstLastPara="1" wrap="square" lIns="91425" tIns="91425" rIns="91425" bIns="91425" anchor="ctr" anchorCtr="0">
            <a:noAutofit/>
          </a:bodyPr>
          <a:lstStyle/>
          <a:p>
            <a:pPr marL="0" lvl="0" indent="0" rtl="0">
              <a:spcBef>
                <a:spcPts val="0"/>
              </a:spcBef>
              <a:spcAft>
                <a:spcPts val="1200"/>
              </a:spcAft>
              <a:buNone/>
            </a:pPr>
            <a:endParaRPr lang="es-MX" sz="2400" dirty="0"/>
          </a:p>
          <a:p>
            <a:pPr marL="0" lvl="0" indent="0" rtl="0">
              <a:spcBef>
                <a:spcPts val="0"/>
              </a:spcBef>
              <a:spcAft>
                <a:spcPts val="1200"/>
              </a:spcAft>
              <a:buNone/>
            </a:pPr>
            <a:r>
              <a:rPr lang="es-MX" sz="2400" dirty="0"/>
              <a:t>Esteban hace sentir la presencia del Espíritu Santo en su vida durante el juicio. Recordemos que él era diacono “porque estaba lleno del Espíritu Santo” (</a:t>
            </a:r>
            <a:r>
              <a:rPr lang="es-MX" sz="2400" dirty="0" err="1"/>
              <a:t>Hch</a:t>
            </a:r>
            <a:r>
              <a:rPr lang="es-MX" sz="2400" dirty="0"/>
              <a:t> 6,5.10). El Espíritu Santo le animó en su fidelidad, hasta “ver la gloria de Dios” (v. </a:t>
            </a:r>
            <a:r>
              <a:rPr lang="es-MX" sz="2400" dirty="0" err="1"/>
              <a:t>55b</a:t>
            </a:r>
            <a:r>
              <a:rPr lang="es-MX" sz="2400" dirty="0"/>
              <a:t>). La palabra “gloria” describe las maravillas de Dios, descrita en la Biblia como “un fuego abrasador” (Ex 24,17).</a:t>
            </a:r>
            <a:endParaRPr lang="en-US" sz="2400" dirty="0"/>
          </a:p>
        </p:txBody>
      </p:sp>
      <p:sp>
        <p:nvSpPr>
          <p:cNvPr id="397" name="Google Shape;397;p41"/>
          <p:cNvSpPr txBox="1">
            <a:spLocks noGrp="1"/>
          </p:cNvSpPr>
          <p:nvPr>
            <p:ph type="title"/>
          </p:nvPr>
        </p:nvSpPr>
        <p:spPr>
          <a:xfrm rot="5400000">
            <a:off x="6740674" y="2742226"/>
            <a:ext cx="4387352"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solidFill>
                  <a:schemeClr val="accent3">
                    <a:lumMod val="60000"/>
                    <a:lumOff val="40000"/>
                  </a:schemeClr>
                </a:solidFill>
              </a:rPr>
              <a:t>Claves para comprender Hechos 6,8-15 y 7,55-60.</a:t>
            </a:r>
            <a:endParaRPr lang="es-ES" sz="16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1249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
        <p:nvSpPr>
          <p:cNvPr id="2" name="Google Shape;397;p41">
            <a:extLst>
              <a:ext uri="{FF2B5EF4-FFF2-40B4-BE49-F238E27FC236}">
                <a16:creationId xmlns:a16="http://schemas.microsoft.com/office/drawing/2014/main" id="{ECA6E694-DC68-9D1E-5038-BFAA3FA09AAD}"/>
              </a:ext>
            </a:extLst>
          </p:cNvPr>
          <p:cNvSpPr txBox="1">
            <a:spLocks/>
          </p:cNvSpPr>
          <p:nvPr/>
        </p:nvSpPr>
        <p:spPr>
          <a:xfrm>
            <a:off x="648070" y="124820"/>
            <a:ext cx="7536748"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Esteban mira al cielo.</a:t>
            </a:r>
            <a:endParaRPr lang="es-ES" sz="2800" dirty="0">
              <a:solidFill>
                <a:schemeClr val="accent1"/>
              </a:solidFill>
            </a:endParaRPr>
          </a:p>
        </p:txBody>
      </p:sp>
      <p:pic>
        <p:nvPicPr>
          <p:cNvPr id="5" name="Google Shape;970;p64">
            <a:extLst>
              <a:ext uri="{FF2B5EF4-FFF2-40B4-BE49-F238E27FC236}">
                <a16:creationId xmlns:a16="http://schemas.microsoft.com/office/drawing/2014/main" id="{61D354DC-4B73-03FE-21E0-B585488E32F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88812" y="41124"/>
            <a:ext cx="428625" cy="665550"/>
          </a:xfrm>
          <a:prstGeom prst="rect">
            <a:avLst/>
          </a:prstGeom>
          <a:noFill/>
          <a:ln>
            <a:noFill/>
          </a:ln>
        </p:spPr>
      </p:pic>
      <p:pic>
        <p:nvPicPr>
          <p:cNvPr id="11" name="Imagen 10">
            <a:extLst>
              <a:ext uri="{FF2B5EF4-FFF2-40B4-BE49-F238E27FC236}">
                <a16:creationId xmlns:a16="http://schemas.microsoft.com/office/drawing/2014/main" id="{8D5B7E12-8072-18A0-87F0-94617F1DDC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56906" y="486338"/>
            <a:ext cx="2869844" cy="4262145"/>
          </a:xfrm>
          <a:prstGeom prst="rect">
            <a:avLst/>
          </a:prstGeom>
        </p:spPr>
      </p:pic>
    </p:spTree>
    <p:extLst>
      <p:ext uri="{BB962C8B-B14F-4D97-AF65-F5344CB8AC3E}">
        <p14:creationId xmlns:p14="http://schemas.microsoft.com/office/powerpoint/2010/main" val="32257808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648070" y="210203"/>
            <a:ext cx="7767961" cy="4387353"/>
          </a:xfrm>
          <a:prstGeom prst="rect">
            <a:avLst/>
          </a:prstGeom>
        </p:spPr>
        <p:txBody>
          <a:bodyPr spcFirstLastPara="1" wrap="square" lIns="91425" tIns="91425" rIns="91425" bIns="91425" anchor="ctr" anchorCtr="0">
            <a:noAutofit/>
          </a:bodyPr>
          <a:lstStyle/>
          <a:p>
            <a:pPr marL="0" lvl="0" indent="0" rtl="0">
              <a:spcBef>
                <a:spcPts val="0"/>
              </a:spcBef>
              <a:buNone/>
            </a:pPr>
            <a:endParaRPr lang="es-MX" sz="2000" dirty="0"/>
          </a:p>
          <a:p>
            <a:pPr marL="0" lvl="0" indent="0" rtl="0">
              <a:spcBef>
                <a:spcPts val="0"/>
              </a:spcBef>
              <a:buNone/>
            </a:pPr>
            <a:r>
              <a:rPr lang="es-MX" sz="2000" dirty="0"/>
              <a:t>Cuando Moisés pide ver la gloria de Dios, éste le responde: “No podrás ver mi rostro, porque no me puede ver hombre alguno y vivir” (Ex 33,20); pero le promete: “Hay un lugar junto a mí, y tú estarás sobre la peña; y sucederá que, cuando pase mi gloria, yo te pondré en una hendidura de la peña y te cubriré con mi mano hasta que haya pasado; después apartaré mi mano, y verás mi espalda; mas no mi rostro” (Ex 33,21-23).</a:t>
            </a:r>
          </a:p>
          <a:p>
            <a:pPr marL="0" lvl="0" indent="0" rtl="0">
              <a:spcBef>
                <a:spcPts val="0"/>
              </a:spcBef>
              <a:buNone/>
            </a:pPr>
            <a:r>
              <a:rPr lang="es-MX" sz="2000" dirty="0"/>
              <a:t>Pero Esteban, lleno del Espíritu Santo tiene el privilegio de “ver al cielo, y a Jesús, a la derecha de Dios” (v. 55). Jesús le comparte a Esteban la dicha de ver la gloria del Padre, que es también su gloria  (</a:t>
            </a:r>
            <a:r>
              <a:rPr lang="es-MX" sz="2000" dirty="0" err="1"/>
              <a:t>Lc</a:t>
            </a:r>
            <a:r>
              <a:rPr lang="es-MX" sz="2000" dirty="0"/>
              <a:t> 2,9; </a:t>
            </a:r>
            <a:r>
              <a:rPr lang="es-MX" sz="2000" dirty="0" err="1"/>
              <a:t>Jn</a:t>
            </a:r>
            <a:r>
              <a:rPr lang="es-MX" sz="2000" dirty="0"/>
              <a:t> 1,14); la misma que Pedro, Santiago y Juan sintieron en la transfiguración en el monte Tabor (Mt 17, </a:t>
            </a:r>
            <a:r>
              <a:rPr lang="es-MX" sz="2000" dirty="0" err="1"/>
              <a:t>1ss</a:t>
            </a:r>
            <a:r>
              <a:rPr lang="es-MX" sz="2000" dirty="0"/>
              <a:t>) y que permite entender el valor salvífico de la cruz (</a:t>
            </a:r>
            <a:r>
              <a:rPr lang="es-MX" sz="2000" dirty="0" err="1"/>
              <a:t>Lc</a:t>
            </a:r>
            <a:r>
              <a:rPr lang="es-MX" sz="2000" dirty="0"/>
              <a:t> 24,26 21,27; </a:t>
            </a:r>
            <a:r>
              <a:rPr lang="es-MX" sz="2000" dirty="0" err="1"/>
              <a:t>Jn</a:t>
            </a:r>
            <a:r>
              <a:rPr lang="es-MX" sz="2000" dirty="0"/>
              <a:t> 12,23; 13, 31-32; </a:t>
            </a:r>
            <a:r>
              <a:rPr lang="es-MX" sz="2000" dirty="0" err="1"/>
              <a:t>Flp</a:t>
            </a:r>
            <a:r>
              <a:rPr lang="es-MX" sz="2000" dirty="0"/>
              <a:t> 2,5-11).</a:t>
            </a:r>
          </a:p>
        </p:txBody>
      </p:sp>
      <p:sp>
        <p:nvSpPr>
          <p:cNvPr id="397" name="Google Shape;397;p41"/>
          <p:cNvSpPr txBox="1">
            <a:spLocks noGrp="1"/>
          </p:cNvSpPr>
          <p:nvPr>
            <p:ph type="title"/>
          </p:nvPr>
        </p:nvSpPr>
        <p:spPr>
          <a:xfrm rot="5400000">
            <a:off x="6740674" y="2742226"/>
            <a:ext cx="4387352"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solidFill>
                  <a:schemeClr val="accent3">
                    <a:lumMod val="60000"/>
                    <a:lumOff val="40000"/>
                  </a:schemeClr>
                </a:solidFill>
              </a:rPr>
              <a:t>Claves para comprender Hechos 6,8-15 y 7,55-60.</a:t>
            </a:r>
            <a:endParaRPr lang="es-ES" sz="16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1249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422317226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3462291" y="622979"/>
            <a:ext cx="4927107" cy="4392324"/>
          </a:xfrm>
          <a:prstGeom prst="rect">
            <a:avLst/>
          </a:prstGeom>
        </p:spPr>
        <p:txBody>
          <a:bodyPr spcFirstLastPara="1" wrap="square" lIns="91425" tIns="91425" rIns="91425" bIns="91425" anchor="ctr" anchorCtr="0">
            <a:noAutofit/>
          </a:bodyPr>
          <a:lstStyle/>
          <a:p>
            <a:pPr marL="0" lvl="0" indent="0" algn="r" rtl="0">
              <a:lnSpc>
                <a:spcPts val="2400"/>
              </a:lnSpc>
              <a:spcBef>
                <a:spcPts val="0"/>
              </a:spcBef>
              <a:buNone/>
            </a:pPr>
            <a:r>
              <a:rPr lang="es-MX" sz="2300" dirty="0"/>
              <a:t>Cuando el concejo se dispone a apedrear a Esteban, se tapan los oídos para no oír las palabras de Esteban, que erróneamente consideran blasfemia. Esteban, de manera mordaz, los llama “incircuncisos de oídos”, indispuestos para escuchar la voluntad de Dios, creyendo que las palabras de Esteban eran blasfemia. Sacarlo de la ciudad era lo que mandaba la Ley, pues era un blasfemo (Lev 24,14; </a:t>
            </a:r>
            <a:r>
              <a:rPr lang="es-MX" sz="2300" dirty="0" err="1"/>
              <a:t>Heb</a:t>
            </a:r>
            <a:r>
              <a:rPr lang="es-MX" sz="2300" dirty="0"/>
              <a:t> 13,12).</a:t>
            </a:r>
            <a:endParaRPr lang="en-US" sz="23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34612" y="12482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Y pusieron sus vestidos a los pies de Saulo.</a:t>
            </a:r>
            <a:endParaRPr lang="es-ES" sz="28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88812" y="41124"/>
            <a:ext cx="428625" cy="665550"/>
          </a:xfrm>
          <a:prstGeom prst="rect">
            <a:avLst/>
          </a:prstGeom>
          <a:noFill/>
          <a:ln>
            <a:noFill/>
          </a:ln>
        </p:spPr>
      </p:pic>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16625" y="41124"/>
            <a:ext cx="958788" cy="273184"/>
          </a:xfrm>
          <a:prstGeom prst="rect">
            <a:avLst/>
          </a:prstGeom>
        </p:spPr>
      </p:pic>
      <p:sp>
        <p:nvSpPr>
          <p:cNvPr id="9" name="Google Shape;397;p41">
            <a:extLst>
              <a:ext uri="{FF2B5EF4-FFF2-40B4-BE49-F238E27FC236}">
                <a16:creationId xmlns:a16="http://schemas.microsoft.com/office/drawing/2014/main" id="{BCDB4DB0-D839-5572-1DAD-9E697150D6B1}"/>
              </a:ext>
            </a:extLst>
          </p:cNvPr>
          <p:cNvSpPr txBox="1">
            <a:spLocks noGrp="1"/>
          </p:cNvSpPr>
          <p:nvPr>
            <p:ph type="title"/>
          </p:nvPr>
        </p:nvSpPr>
        <p:spPr>
          <a:xfrm rot="5400000">
            <a:off x="6740674" y="2742226"/>
            <a:ext cx="4387352"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solidFill>
                  <a:schemeClr val="accent3">
                    <a:lumMod val="60000"/>
                    <a:lumOff val="40000"/>
                  </a:schemeClr>
                </a:solidFill>
              </a:rPr>
              <a:t>Claves para comprender Hechos 6,8-15 y 7,55-60.</a:t>
            </a:r>
            <a:endParaRPr lang="es-ES" sz="1600" dirty="0">
              <a:solidFill>
                <a:schemeClr val="accent3">
                  <a:lumMod val="60000"/>
                  <a:lumOff val="40000"/>
                </a:schemeClr>
              </a:solidFill>
            </a:endParaRPr>
          </a:p>
        </p:txBody>
      </p:sp>
      <p:pic>
        <p:nvPicPr>
          <p:cNvPr id="12" name="Imagen 11">
            <a:extLst>
              <a:ext uri="{FF2B5EF4-FFF2-40B4-BE49-F238E27FC236}">
                <a16:creationId xmlns:a16="http://schemas.microsoft.com/office/drawing/2014/main" id="{57BB9E3D-BE86-4B1E-3106-12DF54FBD2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8764" y="928490"/>
            <a:ext cx="2541491" cy="4042669"/>
          </a:xfrm>
          <a:prstGeom prst="rect">
            <a:avLst/>
          </a:prstGeom>
        </p:spPr>
      </p:pic>
    </p:spTree>
    <p:extLst>
      <p:ext uri="{BB962C8B-B14F-4D97-AF65-F5344CB8AC3E}">
        <p14:creationId xmlns:p14="http://schemas.microsoft.com/office/powerpoint/2010/main" val="160523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546067" y="375588"/>
            <a:ext cx="7914352" cy="4392324"/>
          </a:xfrm>
          <a:prstGeom prst="rect">
            <a:avLst/>
          </a:prstGeom>
        </p:spPr>
        <p:txBody>
          <a:bodyPr spcFirstLastPara="1" wrap="square" lIns="91425" tIns="91425" rIns="91425" bIns="91425" anchor="ctr" anchorCtr="0">
            <a:noAutofit/>
          </a:bodyPr>
          <a:lstStyle/>
          <a:p>
            <a:pPr marL="0" lvl="0" indent="0" algn="ctr" rtl="0">
              <a:spcBef>
                <a:spcPts val="0"/>
              </a:spcBef>
              <a:buNone/>
            </a:pPr>
            <a:r>
              <a:rPr lang="es-MX" sz="2400" dirty="0"/>
              <a:t>Y allí estaba Saulo, cuidando los vestidos de los testigos (v. </a:t>
            </a:r>
            <a:r>
              <a:rPr lang="es-MX" sz="2400" dirty="0" err="1"/>
              <a:t>58c</a:t>
            </a:r>
            <a:r>
              <a:rPr lang="es-MX" sz="2400" dirty="0"/>
              <a:t>). La Ley requería que los testigos sean los primeros en lanzar piedras, seguidos por el pueblo (</a:t>
            </a:r>
            <a:r>
              <a:rPr lang="es-MX" sz="2400" dirty="0" err="1"/>
              <a:t>Deut</a:t>
            </a:r>
            <a:r>
              <a:rPr lang="es-MX" sz="2400" dirty="0"/>
              <a:t> 17,7; 13,9-10). Los testigos dejan sus vestidos para que no les estorben mientras lapidan a Esteban. La presencia de Saulo ayuda a resolver la duda sobre la fuente de Lucas para obtener la información sobre el discurso y la muerte de Esteban.</a:t>
            </a:r>
            <a:endParaRPr lang="en-US" sz="24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6625" y="41124"/>
            <a:ext cx="958788" cy="273184"/>
          </a:xfrm>
          <a:prstGeom prst="rect">
            <a:avLst/>
          </a:prstGeom>
        </p:spPr>
      </p:pic>
      <p:sp>
        <p:nvSpPr>
          <p:cNvPr id="9" name="Google Shape;397;p41">
            <a:extLst>
              <a:ext uri="{FF2B5EF4-FFF2-40B4-BE49-F238E27FC236}">
                <a16:creationId xmlns:a16="http://schemas.microsoft.com/office/drawing/2014/main" id="{BCDB4DB0-D839-5572-1DAD-9E697150D6B1}"/>
              </a:ext>
            </a:extLst>
          </p:cNvPr>
          <p:cNvSpPr txBox="1">
            <a:spLocks noGrp="1"/>
          </p:cNvSpPr>
          <p:nvPr>
            <p:ph type="title"/>
          </p:nvPr>
        </p:nvSpPr>
        <p:spPr>
          <a:xfrm rot="5400000">
            <a:off x="6740674" y="2742226"/>
            <a:ext cx="4387352"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solidFill>
                  <a:schemeClr val="accent3">
                    <a:lumMod val="60000"/>
                    <a:lumOff val="40000"/>
                  </a:schemeClr>
                </a:solidFill>
              </a:rPr>
              <a:t>Claves para comprender Hechos 6,8-15 y 7,55-60.</a:t>
            </a:r>
            <a:endParaRPr lang="es-ES" sz="1600" dirty="0">
              <a:solidFill>
                <a:schemeClr val="accent3">
                  <a:lumMod val="60000"/>
                  <a:lumOff val="40000"/>
                </a:schemeClr>
              </a:solidFill>
            </a:endParaRPr>
          </a:p>
        </p:txBody>
      </p:sp>
    </p:spTree>
    <p:extLst>
      <p:ext uri="{BB962C8B-B14F-4D97-AF65-F5344CB8AC3E}">
        <p14:creationId xmlns:p14="http://schemas.microsoft.com/office/powerpoint/2010/main" val="19324730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17251" y="653007"/>
            <a:ext cx="4385568" cy="4392324"/>
          </a:xfrm>
          <a:prstGeom prst="rect">
            <a:avLst/>
          </a:prstGeom>
        </p:spPr>
        <p:txBody>
          <a:bodyPr spcFirstLastPara="1" wrap="square" lIns="91425" tIns="91425" rIns="91425" bIns="91425" anchor="ctr" anchorCtr="0">
            <a:noAutofit/>
          </a:bodyPr>
          <a:lstStyle/>
          <a:p>
            <a:pPr marL="0" lvl="0" indent="0" rtl="0">
              <a:spcBef>
                <a:spcPts val="0"/>
              </a:spcBef>
              <a:buNone/>
            </a:pPr>
            <a:r>
              <a:rPr lang="es-MX" sz="2400" dirty="0"/>
              <a:t>“Señor Jesús, recibe mi espíritu” (v. 59), son las mismas palabras de Jesús en la cruz (cf. </a:t>
            </a:r>
            <a:r>
              <a:rPr lang="es-MX" sz="2400" dirty="0" err="1"/>
              <a:t>Lc</a:t>
            </a:r>
            <a:r>
              <a:rPr lang="es-MX" sz="2400" dirty="0"/>
              <a:t> 23,34.46). Es posible que Lucas haya querido volver similares la muerte de Jesús y la de Esteban.</a:t>
            </a:r>
            <a:endParaRPr lang="en-US" sz="24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517436" y="124820"/>
            <a:ext cx="7667381"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Señor, no les imputes este pecado.</a:t>
            </a:r>
            <a:endParaRPr lang="es-ES" sz="28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88812" y="41124"/>
            <a:ext cx="428625" cy="665550"/>
          </a:xfrm>
          <a:prstGeom prst="rect">
            <a:avLst/>
          </a:prstGeom>
          <a:noFill/>
          <a:ln>
            <a:noFill/>
          </a:ln>
        </p:spPr>
      </p:pic>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16625" y="41124"/>
            <a:ext cx="958788" cy="273184"/>
          </a:xfrm>
          <a:prstGeom prst="rect">
            <a:avLst/>
          </a:prstGeom>
        </p:spPr>
      </p:pic>
      <p:sp>
        <p:nvSpPr>
          <p:cNvPr id="9" name="Google Shape;397;p41">
            <a:extLst>
              <a:ext uri="{FF2B5EF4-FFF2-40B4-BE49-F238E27FC236}">
                <a16:creationId xmlns:a16="http://schemas.microsoft.com/office/drawing/2014/main" id="{BCDB4DB0-D839-5572-1DAD-9E697150D6B1}"/>
              </a:ext>
            </a:extLst>
          </p:cNvPr>
          <p:cNvSpPr txBox="1">
            <a:spLocks noGrp="1"/>
          </p:cNvSpPr>
          <p:nvPr>
            <p:ph type="title"/>
          </p:nvPr>
        </p:nvSpPr>
        <p:spPr>
          <a:xfrm rot="5400000">
            <a:off x="6740674" y="2742226"/>
            <a:ext cx="4387352"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solidFill>
                  <a:schemeClr val="accent3">
                    <a:lumMod val="60000"/>
                    <a:lumOff val="40000"/>
                  </a:schemeClr>
                </a:solidFill>
              </a:rPr>
              <a:t>Claves para comprender Hechos 6,8-15 y 7,55-60.</a:t>
            </a:r>
            <a:endParaRPr lang="es-ES" sz="1600" dirty="0">
              <a:solidFill>
                <a:schemeClr val="accent3">
                  <a:lumMod val="60000"/>
                  <a:lumOff val="40000"/>
                </a:schemeClr>
              </a:solidFill>
            </a:endParaRPr>
          </a:p>
        </p:txBody>
      </p:sp>
      <p:pic>
        <p:nvPicPr>
          <p:cNvPr id="7" name="Imagen 6">
            <a:extLst>
              <a:ext uri="{FF2B5EF4-FFF2-40B4-BE49-F238E27FC236}">
                <a16:creationId xmlns:a16="http://schemas.microsoft.com/office/drawing/2014/main" id="{424A1AE3-2A6B-5300-936C-BF137B094C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94709" y="507769"/>
            <a:ext cx="3528067" cy="4142545"/>
          </a:xfrm>
          <a:prstGeom prst="rect">
            <a:avLst/>
          </a:prstGeom>
        </p:spPr>
      </p:pic>
    </p:spTree>
    <p:extLst>
      <p:ext uri="{BB962C8B-B14F-4D97-AF65-F5344CB8AC3E}">
        <p14:creationId xmlns:p14="http://schemas.microsoft.com/office/powerpoint/2010/main" val="236944741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825" name="Google Shape;825;p62"/>
          <p:cNvSpPr txBox="1">
            <a:spLocks noGrp="1"/>
          </p:cNvSpPr>
          <p:nvPr>
            <p:ph type="title" idx="4294967295"/>
          </p:nvPr>
        </p:nvSpPr>
        <p:spPr>
          <a:xfrm>
            <a:off x="827035"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7</a:t>
            </a:r>
          </a:p>
        </p:txBody>
      </p:sp>
      <p:sp>
        <p:nvSpPr>
          <p:cNvPr id="826" name="Google Shape;826;p62"/>
          <p:cNvSpPr txBox="1">
            <a:spLocks noGrp="1"/>
          </p:cNvSpPr>
          <p:nvPr>
            <p:ph type="subTitle" idx="4294967295"/>
          </p:nvPr>
        </p:nvSpPr>
        <p:spPr>
          <a:xfrm>
            <a:off x="775227" y="3843277"/>
            <a:ext cx="3994150" cy="1033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i="1" dirty="0"/>
              <a:t>“Señor, no les tengas en cuenta este pecado” (</a:t>
            </a:r>
            <a:r>
              <a:rPr lang="es-MX" sz="1600" i="1" dirty="0" err="1"/>
              <a:t>Hch</a:t>
            </a:r>
            <a:r>
              <a:rPr lang="es-MX" sz="1600" i="1" dirty="0"/>
              <a:t> 7,60)</a:t>
            </a:r>
            <a:endParaRPr lang="en-US" sz="1600" i="1" dirty="0"/>
          </a:p>
        </p:txBody>
      </p:sp>
      <p:pic>
        <p:nvPicPr>
          <p:cNvPr id="828" name="Google Shape;828;p62"/>
          <p:cNvPicPr preferRelativeResize="0"/>
          <p:nvPr/>
        </p:nvPicPr>
        <p:blipFill>
          <a:blip r:embed="rId4">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368773" y="30539"/>
            <a:ext cx="701150" cy="1009650"/>
          </a:xfrm>
          <a:prstGeom prst="rect">
            <a:avLst/>
          </a:prstGeom>
          <a:noFill/>
          <a:ln>
            <a:noFill/>
          </a:ln>
        </p:spPr>
      </p:pic>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467269" y="1612040"/>
            <a:ext cx="3858021" cy="21739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s-MX" sz="4400" dirty="0"/>
              <a:t>El Martirio</a:t>
            </a:r>
          </a:p>
          <a:p>
            <a:pPr marL="0" lvl="0" indent="0" rtl="0">
              <a:spcBef>
                <a:spcPts val="0"/>
              </a:spcBef>
              <a:spcAft>
                <a:spcPts val="0"/>
              </a:spcAft>
              <a:buNone/>
            </a:pPr>
            <a:r>
              <a:rPr lang="es-MX" sz="4400" dirty="0"/>
              <a:t>Testimonio de la Fe</a:t>
            </a:r>
            <a:endParaRPr lang="en-US" sz="4400" dirty="0"/>
          </a:p>
        </p:txBody>
      </p:sp>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0856" y="4640520"/>
            <a:ext cx="1658115" cy="472441"/>
          </a:xfrm>
          <a:prstGeom prst="rect">
            <a:avLst/>
          </a:prstGeom>
        </p:spPr>
      </p:pic>
      <p:pic>
        <p:nvPicPr>
          <p:cNvPr id="7" name="Imagen 6">
            <a:extLst>
              <a:ext uri="{FF2B5EF4-FFF2-40B4-BE49-F238E27FC236}">
                <a16:creationId xmlns:a16="http://schemas.microsoft.com/office/drawing/2014/main" id="{6D54B339-3E52-DA22-97F8-BFF2F49A3D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26510" y="1050245"/>
            <a:ext cx="4088629" cy="3237669"/>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sp>
        <p:nvSpPr>
          <p:cNvPr id="398" name="Google Shape;398;p41"/>
          <p:cNvSpPr txBox="1">
            <a:spLocks noGrp="1"/>
          </p:cNvSpPr>
          <p:nvPr>
            <p:ph type="body" idx="1"/>
          </p:nvPr>
        </p:nvSpPr>
        <p:spPr>
          <a:xfrm>
            <a:off x="3214757" y="991680"/>
            <a:ext cx="5377372" cy="3809147"/>
          </a:xfrm>
          <a:prstGeom prst="rect">
            <a:avLst/>
          </a:prstGeom>
        </p:spPr>
        <p:txBody>
          <a:bodyPr spcFirstLastPara="1" wrap="square" lIns="91425" tIns="91425" rIns="91425" bIns="91425" anchor="ctr" anchorCtr="0">
            <a:noAutofit/>
          </a:bodyPr>
          <a:lstStyle/>
          <a:p>
            <a:pPr marL="0" lvl="0" indent="0" algn="r" rtl="0">
              <a:lnSpc>
                <a:spcPts val="2500"/>
              </a:lnSpc>
              <a:spcBef>
                <a:spcPts val="0"/>
              </a:spcBef>
              <a:spcAft>
                <a:spcPts val="1200"/>
              </a:spcAft>
              <a:buNone/>
            </a:pPr>
            <a:r>
              <a:rPr lang="es-MX" sz="2400" dirty="0"/>
              <a:t>Sugerimos celebrar a nuestros mártires de ayer y de hoy. Podemos nombrarlos, y ojalá podamos poner fotos de ellos. Hacemos un momento de silencio para dejar que su testimonio y martirio toque nuestras vidas. Rezamos juntos el Salmo 4,7-19 y expresamos con oraciones nuestro deseo de ser testigos creíbles de la Buena Noticia del Reino. Cantamos “Testigos”.</a:t>
            </a:r>
            <a:endParaRPr lang="en-US" sz="2400" dirty="0"/>
          </a:p>
        </p:txBody>
      </p:sp>
      <p:pic>
        <p:nvPicPr>
          <p:cNvPr id="7" name="Imagen 6">
            <a:extLst>
              <a:ext uri="{FF2B5EF4-FFF2-40B4-BE49-F238E27FC236}">
                <a16:creationId xmlns:a16="http://schemas.microsoft.com/office/drawing/2014/main" id="{22F6DC91-17A2-7339-EA15-5A8C5F1E32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48" y="1557165"/>
            <a:ext cx="3480463" cy="2930550"/>
          </a:xfrm>
          <a:prstGeom prst="rect">
            <a:avLst/>
          </a:prstGeom>
        </p:spPr>
      </p:pic>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8" name="Google Shape;398;p41"/>
          <p:cNvSpPr txBox="1">
            <a:spLocks noGrp="1"/>
          </p:cNvSpPr>
          <p:nvPr>
            <p:ph type="body" idx="1"/>
          </p:nvPr>
        </p:nvSpPr>
        <p:spPr>
          <a:xfrm>
            <a:off x="260060" y="762213"/>
            <a:ext cx="8623877" cy="4147282"/>
          </a:xfrm>
          <a:prstGeom prst="rect">
            <a:avLst/>
          </a:prstGeom>
        </p:spPr>
        <p:txBody>
          <a:bodyPr spcFirstLastPara="1" wrap="square" lIns="91425" tIns="91425" rIns="91425" bIns="91425" anchor="ctr" anchorCtr="0">
            <a:noAutofit/>
          </a:bodyPr>
          <a:lstStyle/>
          <a:p>
            <a:pPr marL="0" lvl="0" indent="0" algn="ctr" rtl="0">
              <a:lnSpc>
                <a:spcPts val="2300"/>
              </a:lnSpc>
              <a:spcBef>
                <a:spcPts val="0"/>
              </a:spcBef>
              <a:buNone/>
            </a:pPr>
            <a:r>
              <a:rPr lang="es-MX" sz="2000" dirty="0"/>
              <a:t>¡Señor, quiero vivir en coherencia con el Evangelio;</a:t>
            </a:r>
          </a:p>
          <a:p>
            <a:pPr marL="0" lvl="0" indent="0" algn="ctr" rtl="0">
              <a:lnSpc>
                <a:spcPts val="2300"/>
              </a:lnSpc>
              <a:spcBef>
                <a:spcPts val="0"/>
              </a:spcBef>
              <a:buNone/>
            </a:pPr>
            <a:r>
              <a:rPr lang="es-MX" sz="2000" dirty="0"/>
              <a:t>Ser consecuente a tus enseñanzas y acciones.</a:t>
            </a:r>
          </a:p>
          <a:p>
            <a:pPr marL="0" lvl="0" indent="0" algn="ctr" rtl="0">
              <a:lnSpc>
                <a:spcPts val="2300"/>
              </a:lnSpc>
              <a:spcBef>
                <a:spcPts val="0"/>
              </a:spcBef>
              <a:buNone/>
            </a:pPr>
            <a:r>
              <a:rPr lang="es-MX" sz="2000" dirty="0"/>
              <a:t>Abre mi corazón para entender el sentido de la esperanza</a:t>
            </a:r>
          </a:p>
          <a:p>
            <a:pPr marL="0" lvl="0" indent="0" algn="ctr" rtl="0">
              <a:lnSpc>
                <a:spcPts val="2300"/>
              </a:lnSpc>
              <a:spcBef>
                <a:spcPts val="0"/>
              </a:spcBef>
              <a:buNone/>
            </a:pPr>
            <a:r>
              <a:rPr lang="es-MX" sz="2000" dirty="0"/>
              <a:t>Sólo quiero confiar en ti, Señor, en el Espíritu Santo y en la comunidad.</a:t>
            </a:r>
          </a:p>
          <a:p>
            <a:pPr marL="0" lvl="0" indent="0" algn="ctr" rtl="0">
              <a:lnSpc>
                <a:spcPts val="2300"/>
              </a:lnSpc>
              <a:spcBef>
                <a:spcPts val="0"/>
              </a:spcBef>
              <a:buNone/>
            </a:pPr>
            <a:r>
              <a:rPr lang="es-MX" sz="2000" dirty="0"/>
              <a:t>Ayúdame a compartir mi fe con amigos y familiares;</a:t>
            </a:r>
          </a:p>
          <a:p>
            <a:pPr marL="0" lvl="0" indent="0" algn="ctr" rtl="0">
              <a:lnSpc>
                <a:spcPts val="2300"/>
              </a:lnSpc>
              <a:spcBef>
                <a:spcPts val="0"/>
              </a:spcBef>
              <a:buNone/>
            </a:pPr>
            <a:r>
              <a:rPr lang="es-MX" sz="2000" dirty="0"/>
              <a:t>con aquellos que aún no te conocen.</a:t>
            </a:r>
          </a:p>
          <a:p>
            <a:pPr marL="0" lvl="0" indent="0" algn="ctr" rtl="0">
              <a:lnSpc>
                <a:spcPts val="2300"/>
              </a:lnSpc>
              <a:spcBef>
                <a:spcPts val="0"/>
              </a:spcBef>
              <a:buNone/>
            </a:pPr>
            <a:r>
              <a:rPr lang="es-MX" sz="2000" dirty="0"/>
              <a:t>Ayúdame a servir a los necesitados.</a:t>
            </a:r>
          </a:p>
          <a:p>
            <a:pPr marL="0" lvl="0" indent="0" algn="ctr" rtl="0">
              <a:lnSpc>
                <a:spcPts val="2300"/>
              </a:lnSpc>
              <a:spcBef>
                <a:spcPts val="0"/>
              </a:spcBef>
              <a:buNone/>
            </a:pPr>
            <a:r>
              <a:rPr lang="es-MX" sz="2000" dirty="0"/>
              <a:t>Concédeme la gracia de permanecer firme en la verdad.</a:t>
            </a:r>
          </a:p>
          <a:p>
            <a:pPr marL="0" lvl="0" indent="0" algn="ctr" rtl="0">
              <a:lnSpc>
                <a:spcPts val="2300"/>
              </a:lnSpc>
              <a:spcBef>
                <a:spcPts val="0"/>
              </a:spcBef>
              <a:buNone/>
            </a:pPr>
            <a:r>
              <a:rPr lang="es-MX" sz="2000" dirty="0"/>
              <a:t>Ayúdame a no desviar mi camino y enfrentar las pruebas.</a:t>
            </a:r>
          </a:p>
          <a:p>
            <a:pPr marL="0" lvl="0" indent="0" algn="ctr" rtl="0">
              <a:lnSpc>
                <a:spcPts val="2300"/>
              </a:lnSpc>
              <a:spcBef>
                <a:spcPts val="0"/>
              </a:spcBef>
              <a:buNone/>
            </a:pPr>
            <a:r>
              <a:rPr lang="es-MX" sz="2000" dirty="0"/>
              <a:t>Quiero ser fiel, consciente que la recompensa del Reino. </a:t>
            </a:r>
          </a:p>
          <a:p>
            <a:pPr marL="0" lvl="0" indent="0" algn="ctr" rtl="0">
              <a:lnSpc>
                <a:spcPts val="2300"/>
              </a:lnSpc>
              <a:spcBef>
                <a:spcPts val="0"/>
              </a:spcBef>
              <a:buNone/>
            </a:pPr>
            <a:r>
              <a:rPr lang="es-MX" sz="2000" dirty="0"/>
              <a:t>Amén.</a:t>
            </a:r>
          </a:p>
        </p:txBody>
      </p:sp>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756379" y="1290459"/>
            <a:ext cx="3599907" cy="2562582"/>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¿Por qué, una y otra vez, me cierro a la voluntad de Dios?</a:t>
            </a:r>
            <a:endParaRPr lang="en-U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7202" y="1020305"/>
            <a:ext cx="5210174" cy="3809147"/>
          </a:xfrm>
          <a:prstGeom prst="rect">
            <a:avLst/>
          </a:prstGeom>
        </p:spPr>
        <p:txBody>
          <a:bodyPr spcFirstLastPara="1" wrap="square" lIns="91425" tIns="91425" rIns="91425" bIns="91425" anchor="ctr" anchorCtr="0">
            <a:noAutofit/>
          </a:bodyPr>
          <a:lstStyle/>
          <a:p>
            <a:pPr marL="0" lvl="0" indent="0" rtl="0">
              <a:lnSpc>
                <a:spcPts val="2700"/>
              </a:lnSpc>
              <a:spcBef>
                <a:spcPts val="0"/>
              </a:spcBef>
              <a:spcAft>
                <a:spcPts val="1200"/>
              </a:spcAft>
              <a:buNone/>
            </a:pPr>
            <a:r>
              <a:rPr lang="es-MX" sz="2400" dirty="0"/>
              <a:t>Esteban es fiel discípulo de Jesús: predica y realiza señales en favor del pueblo; y eso les trajo conflictos con la autoridad. A Jesús lo acusan de blasfemo y subversivo; a Esteban de criticar a la institución judía, especialmente al templo. La oposición a Jesús y a Esteban es rechazo a todo lo nuevo, diferente, solidario. ¡Qué difícil aceptar la novedad!</a:t>
            </a:r>
            <a:endParaRPr lang="en-US" sz="24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5E9DB89D-9AEA-60B1-CEDA-00EB8FF72A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610224" y="1203387"/>
            <a:ext cx="3381375" cy="3158204"/>
          </a:xfrm>
          <a:prstGeom prst="rect">
            <a:avLst/>
          </a:prstGeom>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spTree>
    <p:extLst>
      <p:ext uri="{BB962C8B-B14F-4D97-AF65-F5344CB8AC3E}">
        <p14:creationId xmlns:p14="http://schemas.microsoft.com/office/powerpoint/2010/main" val="130736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701336" y="450773"/>
            <a:ext cx="7890214" cy="4429402"/>
          </a:xfrm>
          <a:prstGeom prst="rect">
            <a:avLst/>
          </a:prstGeom>
        </p:spPr>
        <p:txBody>
          <a:bodyPr spcFirstLastPara="1" wrap="square" lIns="91425" tIns="91425" rIns="91425" bIns="91425" anchor="ctr" anchorCtr="0">
            <a:noAutofit/>
          </a:bodyPr>
          <a:lstStyle/>
          <a:p>
            <a:pPr marL="0" lvl="0" indent="0" rtl="0">
              <a:lnSpc>
                <a:spcPts val="2900"/>
              </a:lnSpc>
              <a:spcBef>
                <a:spcPts val="0"/>
              </a:spcBef>
              <a:spcAft>
                <a:spcPts val="1200"/>
              </a:spcAft>
              <a:buNone/>
            </a:pPr>
            <a:r>
              <a:rPr lang="es-MX" sz="2600" dirty="0"/>
              <a:t>Para muchos, es más práctico eliminar a quien trae una buena noticia, a quien demanda un cambio radical en su vida. Esteban se destaca por ser coherente y aceptar el riesgo; ¡el mensaje de Jesús es su pasaporte a la muerte!</a:t>
            </a:r>
          </a:p>
          <a:p>
            <a:pPr marL="0" lvl="0" indent="0" rtl="0">
              <a:lnSpc>
                <a:spcPts val="2900"/>
              </a:lnSpc>
              <a:spcBef>
                <a:spcPts val="0"/>
              </a:spcBef>
              <a:spcAft>
                <a:spcPts val="1200"/>
              </a:spcAft>
              <a:buNone/>
            </a:pPr>
            <a:r>
              <a:rPr lang="es-MX" sz="2600" dirty="0"/>
              <a:t>La palabra “testigo” tiene la misma raíz que “mártir”. Hasta el final de su vida, Esteban es testigo de Jesús. Su muerte marcó tan profundamente a la comunidad cristiana, que el libro de Hechos quiso recordar su historia.</a:t>
            </a:r>
            <a:endParaRPr lang="en-US" sz="26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spTree>
    <p:extLst>
      <p:ext uri="{BB962C8B-B14F-4D97-AF65-F5344CB8AC3E}">
        <p14:creationId xmlns:p14="http://schemas.microsoft.com/office/powerpoint/2010/main" val="4162663804"/>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17" name="Google Shape;417;p43"/>
          <p:cNvSpPr txBox="1">
            <a:spLocks noGrp="1"/>
          </p:cNvSpPr>
          <p:nvPr>
            <p:ph type="title"/>
          </p:nvPr>
        </p:nvSpPr>
        <p:spPr>
          <a:xfrm>
            <a:off x="715950" y="107654"/>
            <a:ext cx="7712100" cy="6219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541538" y="936096"/>
            <a:ext cx="7963270" cy="2972104"/>
          </a:xfrm>
          <a:prstGeom prst="rect">
            <a:avLst/>
          </a:prstGeom>
        </p:spPr>
        <p:txBody>
          <a:bodyPr spcFirstLastPara="1" wrap="square" lIns="91425" tIns="91425" rIns="91425" bIns="91425" anchor="t" anchorCtr="0">
            <a:noAutofit/>
          </a:bodyPr>
          <a:lstStyle/>
          <a:p>
            <a:pPr marL="0" lvl="0" indent="0" algn="just" rtl="0">
              <a:lnSpc>
                <a:spcPts val="2200"/>
              </a:lnSpc>
              <a:spcBef>
                <a:spcPts val="0"/>
              </a:spcBef>
              <a:spcAft>
                <a:spcPts val="0"/>
              </a:spcAft>
              <a:buNone/>
            </a:pPr>
            <a:r>
              <a:rPr lang="es-MX" sz="2000" dirty="0"/>
              <a:t>Hermanos y hermanas, sean bienvenidos y bienvenidas. Vamos llegado al final del Mes de la Biblia. En este penúltimo encuentro queremos compartirles un cuento. La señora Angélica, vecina del barrio, falleció a la edad de 68 años. Era una mujer que dedicó su vida al servicio de los necesitados. Ella creía que “una vida de servicio es un servicio a la vida”. A más de su casa, ayudaba en la parroquia, la escuela, el barrio. Cada mañana salía a visitar a algún enfermo. Su enfermedad fue un corto padecimiento en el que estuvo rodeada de la gente de la parroquia. Algunos creían que era una santa que vivió el testimonio diario.</a:t>
            </a:r>
            <a:endParaRPr lang="en-US" sz="2000" dirty="0"/>
          </a:p>
        </p:txBody>
      </p:sp>
      <p:sp>
        <p:nvSpPr>
          <p:cNvPr id="3" name="CuadroTexto 2">
            <a:extLst>
              <a:ext uri="{FF2B5EF4-FFF2-40B4-BE49-F238E27FC236}">
                <a16:creationId xmlns:a16="http://schemas.microsoft.com/office/drawing/2014/main" id="{E4AFC242-DFF4-E8B8-3721-3AD2D8DB9028}"/>
              </a:ext>
            </a:extLst>
          </p:cNvPr>
          <p:cNvSpPr txBox="1"/>
          <p:nvPr/>
        </p:nvSpPr>
        <p:spPr>
          <a:xfrm>
            <a:off x="1145694" y="4009965"/>
            <a:ext cx="7208667" cy="707886"/>
          </a:xfrm>
          <a:prstGeom prst="rect">
            <a:avLst/>
          </a:prstGeom>
          <a:noFill/>
        </p:spPr>
        <p:txBody>
          <a:bodyPr wrap="square">
            <a:spAutoFit/>
          </a:bodyPr>
          <a:lstStyle/>
          <a:p>
            <a:r>
              <a:rPr lang="es-MX" sz="2000" dirty="0">
                <a:solidFill>
                  <a:schemeClr val="dk1"/>
                </a:solidFill>
                <a:latin typeface="Bitter"/>
                <a:sym typeface="Bitter"/>
              </a:rPr>
              <a:t>¿Qué impresión nos causa la historia de Angélica? ¿Qué significa para nosotros ser mártir?</a:t>
            </a:r>
            <a:endParaRPr lang="es-EC" sz="2000" dirty="0">
              <a:solidFill>
                <a:schemeClr val="dk1"/>
              </a:solidFill>
              <a:latin typeface="Bitter"/>
              <a:sym typeface="Bitter"/>
            </a:endParaRPr>
          </a:p>
        </p:txBody>
      </p:sp>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pic>
        <p:nvPicPr>
          <p:cNvPr id="7" name="Google Shape;1113;p66">
            <a:extLst>
              <a:ext uri="{FF2B5EF4-FFF2-40B4-BE49-F238E27FC236}">
                <a16:creationId xmlns:a16="http://schemas.microsoft.com/office/drawing/2014/main" id="{AF9CA1ED-1E6D-E365-8A69-72539254AE6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789639" y="4165383"/>
            <a:ext cx="318716" cy="49488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t>1. </a:t>
            </a:r>
            <a:r>
              <a:rPr lang="es-EC" sz="3600" dirty="0"/>
              <a:t>Lectura</a:t>
            </a:r>
            <a:r>
              <a:rPr lang="en-US" sz="3600" dirty="0"/>
              <a:t>: </a:t>
            </a:r>
            <a:r>
              <a:rPr lang="es-EC" sz="3600" dirty="0" err="1"/>
              <a:t>Hch</a:t>
            </a:r>
            <a:r>
              <a:rPr lang="en-US" sz="3600" dirty="0"/>
              <a:t> 6,8-15  y 7,55-60</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28800" y="1009088"/>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
        <p:nvSpPr>
          <p:cNvPr id="424" name="Google Shape;424;p44"/>
          <p:cNvSpPr txBox="1">
            <a:spLocks noGrp="1"/>
          </p:cNvSpPr>
          <p:nvPr>
            <p:ph type="body" idx="1"/>
          </p:nvPr>
        </p:nvSpPr>
        <p:spPr>
          <a:xfrm>
            <a:off x="363984" y="931594"/>
            <a:ext cx="8572416" cy="3876791"/>
          </a:xfrm>
          <a:prstGeom prst="rect">
            <a:avLst/>
          </a:prstGeom>
        </p:spPr>
        <p:txBody>
          <a:bodyPr spcFirstLastPara="1" wrap="square" lIns="91425" tIns="91425" rIns="91425" bIns="91425" anchor="ctr" anchorCtr="0">
            <a:noAutofit/>
          </a:bodyPr>
          <a:lstStyle/>
          <a:p>
            <a:pPr marL="0" lvl="0" indent="0" algn="l" rtl="0">
              <a:lnSpc>
                <a:spcPts val="2500"/>
              </a:lnSpc>
              <a:spcBef>
                <a:spcPts val="0"/>
              </a:spcBef>
              <a:spcAft>
                <a:spcPts val="0"/>
              </a:spcAft>
              <a:buNone/>
            </a:pPr>
            <a:r>
              <a:rPr lang="es-MX" sz="2000" dirty="0">
                <a:solidFill>
                  <a:schemeClr val="dk1"/>
                </a:solidFill>
              </a:rPr>
              <a:t>Esteban, lleno de gracia y poder, realizaba entre el pueblo grandes prodigios y señales. Se levantaron unos de la sinagoga llamada de los Libertos, </a:t>
            </a:r>
            <a:r>
              <a:rPr lang="es-MX" sz="2000" dirty="0" err="1">
                <a:solidFill>
                  <a:schemeClr val="dk1"/>
                </a:solidFill>
              </a:rPr>
              <a:t>cirenenses</a:t>
            </a:r>
            <a:r>
              <a:rPr lang="es-MX" sz="2000" dirty="0">
                <a:solidFill>
                  <a:schemeClr val="dk1"/>
                </a:solidFill>
              </a:rPr>
              <a:t> y alejandrinos, y otros de Cilicia y Asia, y se pusieron a disputar con Esteban; pero no podían resistir a la sabiduría y al Espíritu con que hablaba. Entonces sobornaron a unos hombres para que dijeran: “Nosotros hemos oído a éste pronunciar palabras blasfemas contra Moisés y contra Dios”. De esta forma amotinaron al pueblo, a los ancianos y escribas; vinieron de improviso, le prendieron y le condujeron al Sanedrín. Presentaron testigos falsos que declararon: “Este hombre no para de hablar en contra del Lugar Santo y de la Ley; pues le hemos oído decir que Jesús, ese Nazareno, destruiría este Lugar y cambiaría las costumbres que Moisés nos ha transmitido”.</a:t>
            </a:r>
            <a:endParaRPr lang="en-US" sz="2000" dirty="0">
              <a:solidFill>
                <a:schemeClr val="dk1"/>
              </a:solidFill>
            </a:endParaRPr>
          </a:p>
        </p:txBody>
      </p:sp>
    </p:spTree>
    <p:extLst>
      <p:ext uri="{BB962C8B-B14F-4D97-AF65-F5344CB8AC3E}">
        <p14:creationId xmlns:p14="http://schemas.microsoft.com/office/powerpoint/2010/main" val="367235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rot="5400000">
            <a:off x="7041037" y="2574498"/>
            <a:ext cx="3720149"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6,8-15  y 7,55-60</a:t>
            </a:r>
          </a:p>
        </p:txBody>
      </p:sp>
      <p:sp>
        <p:nvSpPr>
          <p:cNvPr id="424" name="Google Shape;424;p44"/>
          <p:cNvSpPr txBox="1">
            <a:spLocks noGrp="1"/>
          </p:cNvSpPr>
          <p:nvPr>
            <p:ph type="body" idx="1"/>
          </p:nvPr>
        </p:nvSpPr>
        <p:spPr>
          <a:xfrm>
            <a:off x="731988" y="590279"/>
            <a:ext cx="7680023" cy="39629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solidFill>
                  <a:schemeClr val="dk1"/>
                </a:solidFill>
              </a:rPr>
              <a:t>Fijando en él la mirada todos los que estaban</a:t>
            </a:r>
          </a:p>
          <a:p>
            <a:pPr marL="0" lvl="0" indent="0" algn="l" rtl="0">
              <a:spcBef>
                <a:spcPts val="0"/>
              </a:spcBef>
              <a:spcAft>
                <a:spcPts val="0"/>
              </a:spcAft>
              <a:buNone/>
            </a:pPr>
            <a:r>
              <a:rPr lang="es-MX" sz="2400" dirty="0">
                <a:solidFill>
                  <a:schemeClr val="dk1"/>
                </a:solidFill>
              </a:rPr>
              <a:t>sentados en el Sanedrín, vieron su rostro como el rostro de un ángel. Pero él, lleno del Espíritu Santo, miró fijamente al cielo y vio la gloria de Dios y a Jesús que estaba en pie a la diestra de Dios; y dijo: “Estoy viendo los cielos abiertos y al Hijo del hombre que está en pie a la diestra de Dios”. Entonces, gritando fuertemente, se taparon sus oídos y se precipitaron todos a una sobre él; le echaron fuera de la ciudad y empezaron a apedrearle. Los testigos pusieron sus vestidos a los pies de un joven llamado Saulo.</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041037" y="2574498"/>
            <a:ext cx="3720149"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6,8-15  y 7,55-60</a:t>
            </a:r>
          </a:p>
        </p:txBody>
      </p:sp>
      <p:sp>
        <p:nvSpPr>
          <p:cNvPr id="424" name="Google Shape;424;p44"/>
          <p:cNvSpPr txBox="1">
            <a:spLocks noGrp="1"/>
          </p:cNvSpPr>
          <p:nvPr>
            <p:ph type="body" idx="1"/>
          </p:nvPr>
        </p:nvSpPr>
        <p:spPr>
          <a:xfrm>
            <a:off x="834822" y="908546"/>
            <a:ext cx="7326898" cy="198705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solidFill>
                  <a:schemeClr val="dk1"/>
                </a:solidFill>
              </a:rPr>
              <a:t>Mientras le apedreaban, Esteban hacía esta invocación:</a:t>
            </a:r>
          </a:p>
          <a:p>
            <a:pPr marL="0" lvl="0" indent="0" algn="l" rtl="0">
              <a:spcBef>
                <a:spcPts val="0"/>
              </a:spcBef>
              <a:spcAft>
                <a:spcPts val="0"/>
              </a:spcAft>
              <a:buNone/>
            </a:pPr>
            <a:r>
              <a:rPr lang="es-MX" sz="2400" dirty="0">
                <a:solidFill>
                  <a:schemeClr val="dk1"/>
                </a:solidFill>
              </a:rPr>
              <a:t>“Señor Jesús, recibe mi espíritu”. Después dobló las rodillas y dijo con fuerte voz: “Señor, no les tengas en cuenta este pecado”. Y diciendo esto, se durmió.</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sp>
        <p:nvSpPr>
          <p:cNvPr id="6" name="CuadroTexto 5">
            <a:extLst>
              <a:ext uri="{FF2B5EF4-FFF2-40B4-BE49-F238E27FC236}">
                <a16:creationId xmlns:a16="http://schemas.microsoft.com/office/drawing/2014/main" id="{0E04E70D-C91A-B49B-D5D5-B38DAA903AF5}"/>
              </a:ext>
            </a:extLst>
          </p:cNvPr>
          <p:cNvSpPr txBox="1"/>
          <p:nvPr/>
        </p:nvSpPr>
        <p:spPr>
          <a:xfrm>
            <a:off x="1838325" y="3578750"/>
            <a:ext cx="5467350" cy="790032"/>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200" dirty="0">
                <a:solidFill>
                  <a:schemeClr val="dk1"/>
                </a:solidFill>
                <a:latin typeface="Bitter"/>
                <a:sym typeface="Bitter"/>
              </a:rPr>
              <a:t>¿Qué significa ser creyentes “llenos de gracia y de poder”?</a:t>
            </a:r>
            <a:endParaRPr lang="en-US" sz="2200" dirty="0">
              <a:solidFill>
                <a:schemeClr val="dk1"/>
              </a:solidFill>
              <a:latin typeface="Bitter"/>
              <a:sym typeface="Bitter"/>
            </a:endParaRPr>
          </a:p>
        </p:txBody>
      </p:sp>
      <p:grpSp>
        <p:nvGrpSpPr>
          <p:cNvPr id="8" name="Google Shape;505;p47">
            <a:extLst>
              <a:ext uri="{FF2B5EF4-FFF2-40B4-BE49-F238E27FC236}">
                <a16:creationId xmlns:a16="http://schemas.microsoft.com/office/drawing/2014/main" id="{93B688FF-5357-83A6-DAE2-63DCE255071A}"/>
              </a:ext>
            </a:extLst>
          </p:cNvPr>
          <p:cNvGrpSpPr/>
          <p:nvPr/>
        </p:nvGrpSpPr>
        <p:grpSpPr>
          <a:xfrm>
            <a:off x="6976316" y="2841498"/>
            <a:ext cx="569385" cy="737252"/>
            <a:chOff x="3314750" y="2006125"/>
            <a:chExt cx="356400" cy="461475"/>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0" y="2006125"/>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39844235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7703" y="4790194"/>
            <a:ext cx="958788" cy="273184"/>
          </a:xfrm>
          <a:prstGeom prst="rect">
            <a:avLst/>
          </a:prstGeom>
        </p:spPr>
      </p:pic>
      <p:sp>
        <p:nvSpPr>
          <p:cNvPr id="6" name="Google Shape;397;p41">
            <a:extLst>
              <a:ext uri="{FF2B5EF4-FFF2-40B4-BE49-F238E27FC236}">
                <a16:creationId xmlns:a16="http://schemas.microsoft.com/office/drawing/2014/main" id="{E8902A55-19DA-F84D-2CBC-5330A69A311B}"/>
              </a:ext>
            </a:extLst>
          </p:cNvPr>
          <p:cNvSpPr txBox="1">
            <a:spLocks/>
          </p:cNvSpPr>
          <p:nvPr/>
        </p:nvSpPr>
        <p:spPr>
          <a:xfrm>
            <a:off x="445473" y="834492"/>
            <a:ext cx="7652229"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El pueblo no comprende la intervención de Dios.</a:t>
            </a:r>
            <a:endParaRPr lang="es-ES" sz="2800" dirty="0">
              <a:solidFill>
                <a:schemeClr val="accent1"/>
              </a:solidFill>
            </a:endParaRPr>
          </a:p>
        </p:txBody>
      </p:sp>
      <p:sp>
        <p:nvSpPr>
          <p:cNvPr id="398" name="Google Shape;398;p41"/>
          <p:cNvSpPr txBox="1">
            <a:spLocks noGrp="1"/>
          </p:cNvSpPr>
          <p:nvPr>
            <p:ph type="subTitle" idx="1"/>
          </p:nvPr>
        </p:nvSpPr>
        <p:spPr>
          <a:xfrm>
            <a:off x="727968" y="1339958"/>
            <a:ext cx="7821227" cy="3524434"/>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400" dirty="0"/>
              <a:t>Una clave para entender a Esteban está en Hechos 7,51: “¡Duros de corazón e incircuncisos de corazón y oídos! Ustedes resisten siempre al Espíritu Santo, como sus padres”. Movido por la gracia, Dios escoge y hace un pacto con Abraham, pero el pueblo rechaza ese pacto; Israel no entiende que Moisés es su salvador, y se vuelve idólatra en el desierto; el culmen del rechazo es el desconocimiento del Justo (</a:t>
            </a:r>
            <a:r>
              <a:rPr lang="es-MX" sz="2400" dirty="0" err="1"/>
              <a:t>Hch</a:t>
            </a:r>
            <a:r>
              <a:rPr lang="es-MX" sz="2400" dirty="0"/>
              <a:t> 7,52).</a:t>
            </a:r>
            <a:endParaRPr lang="en-US" sz="2400" dirty="0"/>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327642" y="329080"/>
            <a:ext cx="7040824"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Dios se revela de diversas maneras.</a:t>
            </a:r>
            <a:endParaRPr lang="es-ES" sz="2800" dirty="0">
              <a:solidFill>
                <a:schemeClr val="accent1"/>
              </a:solidFill>
            </a:endParaRPr>
          </a:p>
        </p:txBody>
      </p:sp>
      <p:sp>
        <p:nvSpPr>
          <p:cNvPr id="398" name="Google Shape;398;p41"/>
          <p:cNvSpPr txBox="1">
            <a:spLocks noGrp="1"/>
          </p:cNvSpPr>
          <p:nvPr>
            <p:ph type="subTitle" idx="1"/>
          </p:nvPr>
        </p:nvSpPr>
        <p:spPr>
          <a:xfrm>
            <a:off x="327642" y="894802"/>
            <a:ext cx="8328086" cy="4048217"/>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200" dirty="0"/>
              <a:t>El templo se edificó en una época tardía de la historia de Israel; incluso, al momento de inaugurarse, era sólo símbolo de la presencia de Dios, pues Él no podía morar en obras humanas (</a:t>
            </a:r>
            <a:r>
              <a:rPr lang="es-MX" sz="2200" dirty="0" err="1"/>
              <a:t>Hch</a:t>
            </a:r>
            <a:r>
              <a:rPr lang="es-MX" sz="2200" dirty="0"/>
              <a:t> 7,48). El templo era, pues, parte del tiempo preparatorio, pero no era algo permanente. Esteban recalca que Dios se reveló a Abraham en Mesopotamia, lejos de la tierra prometida y siglos antes de Templo (7,2-4); y sólo poseía una fe basada en una promesa que se cumpliría después de vicisitudes como la esclavitud (7,5-7). Por lo tanto, Dios no se manifiesta en el templo, sino en “el cielo”, verdadero santuario donde habita la gloria de Dios y Jesús (9,12.24).</a:t>
            </a:r>
            <a:endParaRPr lang="en-US" sz="22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Los profetas profetizan la venida del Justo.</a:t>
            </a:r>
            <a:endParaRPr lang="es-ES" sz="2800" dirty="0">
              <a:solidFill>
                <a:schemeClr val="accent1"/>
              </a:solidFill>
            </a:endParaRPr>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sp>
        <p:nvSpPr>
          <p:cNvPr id="398" name="Google Shape;398;p41"/>
          <p:cNvSpPr txBox="1">
            <a:spLocks noGrp="1"/>
          </p:cNvSpPr>
          <p:nvPr>
            <p:ph type="subTitle" idx="1"/>
          </p:nvPr>
        </p:nvSpPr>
        <p:spPr>
          <a:xfrm>
            <a:off x="390610" y="628244"/>
            <a:ext cx="5374220"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400" dirty="0"/>
              <a:t>Este hecho subraya el rechazo de la Palabra por parte de los jefes de la nación, ya desde el Antiguo Testamento. Es decir, aún se esperaba la culminación de la promesa. Y el Justo, que debía consumar la obra de Dios, fue entregado por la autoridad judía para que sea crucificado. Esa es la mayor acusación que Esteban hace a los judíos.</a:t>
            </a:r>
            <a:endParaRPr lang="en-US" sz="2400" dirty="0"/>
          </a:p>
        </p:txBody>
      </p:sp>
      <p:pic>
        <p:nvPicPr>
          <p:cNvPr id="8" name="Imagen 7">
            <a:extLst>
              <a:ext uri="{FF2B5EF4-FFF2-40B4-BE49-F238E27FC236}">
                <a16:creationId xmlns:a16="http://schemas.microsoft.com/office/drawing/2014/main" id="{47C5A387-01DD-7017-2A5B-6ABCA6A17A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93724" y="922879"/>
            <a:ext cx="3051528" cy="3592377"/>
          </a:xfrm>
          <a:prstGeom prst="rect">
            <a:avLst/>
          </a:prstGeom>
        </p:spPr>
      </p:pic>
    </p:spTree>
    <p:extLst>
      <p:ext uri="{BB962C8B-B14F-4D97-AF65-F5344CB8AC3E}">
        <p14:creationId xmlns:p14="http://schemas.microsoft.com/office/powerpoint/2010/main" val="32606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2404</Words>
  <Application>Microsoft Office PowerPoint</Application>
  <PresentationFormat>Presentación en pantalla (16:9)</PresentationFormat>
  <Paragraphs>78</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Berkshire Swash</vt:lpstr>
      <vt:lpstr>Didact Gothic</vt:lpstr>
      <vt:lpstr>Bitter</vt:lpstr>
      <vt:lpstr>Arial</vt:lpstr>
      <vt:lpstr>PT Sans</vt:lpstr>
      <vt:lpstr>Nunito</vt:lpstr>
      <vt:lpstr>Enjoy Poetry Break Day by Slidesgo</vt:lpstr>
      <vt:lpstr>1_Enjoy Poetry Break Day by Slidesgo</vt:lpstr>
      <vt:lpstr>Estudio Orante De Hechos de  los Apóstoles</vt:lpstr>
      <vt:lpstr>Tema 7</vt:lpstr>
      <vt:lpstr>Introducción</vt:lpstr>
      <vt:lpstr>1. Lectura: Hch 6,8-15  y 7,55-60</vt:lpstr>
      <vt:lpstr>1. Lectura: Hch 6,8-15  y 7,55-60</vt:lpstr>
      <vt:lpstr>1. Lectura: Hch 6,8-15  y 7,55-60</vt:lpstr>
      <vt:lpstr>Pistas para acoger el texto…</vt:lpstr>
      <vt:lpstr>Dios se revela de diversas maneras.</vt:lpstr>
      <vt:lpstr>Los profetas profetizan la venida del Justo.</vt:lpstr>
      <vt:lpstr>Presentación de PowerPoint</vt:lpstr>
      <vt:lpstr>Presentación de PowerPoint</vt:lpstr>
      <vt:lpstr>Presentación de PowerPoint</vt:lpstr>
      <vt:lpstr>Claves para comprender Hechos 6,8-15 y 7,55-60.</vt:lpstr>
      <vt:lpstr>Claves para comprender Hechos 6,8-15 y 7,55-60.</vt:lpstr>
      <vt:lpstr>Claves para comprender Hechos 6,8-15 y 7,55-60.</vt:lpstr>
      <vt:lpstr>Claves para comprender Hechos 6,8-15 y 7,55-60.</vt:lpstr>
      <vt:lpstr>Claves para comprender Hechos 6,8-15 y 7,55-60.</vt:lpstr>
      <vt:lpstr>Claves para comprender Hechos 6,8-15 y 7,55-60.</vt:lpstr>
      <vt:lpstr>Claves para comprender Hechos 6,8-15 y 7,55-60.</vt:lpstr>
      <vt:lpstr>2. Meditación</vt:lpstr>
      <vt:lpstr>3. Oración</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13</cp:revision>
  <dcterms:modified xsi:type="dcterms:W3CDTF">2024-06-10T19:43:33Z</dcterms:modified>
</cp:coreProperties>
</file>