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5"/>
  </p:notesMasterIdLst>
  <p:handoutMasterIdLst>
    <p:handoutMasterId r:id="rId26"/>
  </p:handoutMasterIdLst>
  <p:sldIdLst>
    <p:sldId id="256" r:id="rId3"/>
    <p:sldId id="281" r:id="rId4"/>
    <p:sldId id="262" r:id="rId5"/>
    <p:sldId id="313" r:id="rId6"/>
    <p:sldId id="263" r:id="rId7"/>
    <p:sldId id="260" r:id="rId8"/>
    <p:sldId id="314" r:id="rId9"/>
    <p:sldId id="315" r:id="rId10"/>
    <p:sldId id="316" r:id="rId11"/>
    <p:sldId id="317" r:id="rId12"/>
    <p:sldId id="328" r:id="rId13"/>
    <p:sldId id="318" r:id="rId14"/>
    <p:sldId id="319" r:id="rId15"/>
    <p:sldId id="320" r:id="rId16"/>
    <p:sldId id="322" r:id="rId17"/>
    <p:sldId id="323" r:id="rId18"/>
    <p:sldId id="324" r:id="rId19"/>
    <p:sldId id="327" r:id="rId20"/>
    <p:sldId id="326" r:id="rId21"/>
    <p:sldId id="325" r:id="rId22"/>
    <p:sldId id="329" r:id="rId23"/>
    <p:sldId id="290" r:id="rId24"/>
  </p:sldIdLst>
  <p:sldSz cx="9144000" cy="5143500" type="screen16x9"/>
  <p:notesSz cx="6858000" cy="9144000"/>
  <p:embeddedFontLst>
    <p:embeddedFont>
      <p:font typeface="Berkshire Swash" panose="02000505000000020003" pitchFamily="2" charset="0"/>
      <p:regular r:id="rId27"/>
    </p:embeddedFont>
    <p:embeddedFont>
      <p:font typeface="Bitter" panose="020B0604020202020204" charset="0"/>
      <p:regular r:id="rId28"/>
      <p:bold r:id="rId29"/>
      <p:italic r:id="rId30"/>
      <p:boldItalic r:id="rId31"/>
    </p:embeddedFont>
    <p:embeddedFont>
      <p:font typeface="Didact Gothic" panose="00000500000000000000" pitchFamily="2" charset="0"/>
      <p:regular r:id="rId32"/>
    </p:embeddedFont>
    <p:embeddedFont>
      <p:font typeface="Nunito" pitchFamily="2" charset="0"/>
      <p:regular r:id="rId33"/>
      <p:bold r:id="rId34"/>
      <p:italic r:id="rId35"/>
      <p:boldItalic r:id="rId36"/>
    </p:embeddedFont>
    <p:embeddedFont>
      <p:font typeface="PT Sans" panose="020B05030202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10/6/2024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72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92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79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2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8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4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5.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6.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6.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subTitle" idx="1"/>
          </p:nvPr>
        </p:nvSpPr>
        <p:spPr>
          <a:xfrm>
            <a:off x="546008" y="286443"/>
            <a:ext cx="8029054" cy="4598632"/>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300" dirty="0"/>
              <a:t>El encuentro de Pablo con Lidia tiene el encanto del amor cristiano. Pablo no se queda en su casa, sino que sale, se pone en camino al sitio donde se reunían para orar. Ir hacia la gente es esencial, porque implica vaciarse de seguridad. Luego, Pablo traba conversación con las mujeres, y su palabra es acogida por Lidia. Es verdad que la fe viene “por el oído”, pero la aceptación es un acto libre del corazón. Hechos utiliza una frase feliz para explicar en qué consiste el misterio de creer: “El Señor le abre el corazón para que acepte lo que decía Pablo”. Y se bautiza, se hace eclesial, se hace servicio y hospitalidad.</a:t>
            </a:r>
            <a:endParaRPr lang="en-US" sz="23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34493608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subTitle" idx="1"/>
          </p:nvPr>
        </p:nvSpPr>
        <p:spPr>
          <a:xfrm>
            <a:off x="546007" y="286443"/>
            <a:ext cx="8184005" cy="459863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300" dirty="0"/>
              <a:t>San Juan Crisóstomo decía: “¡Qué sabiduría la de Lidia! ¡Con qué humildad y dulzura habla a los apóstoles: “Si juzgan que soy fiel al Señor”! Nada más eficaz para persuadirlos que estas palabras hubiesen ablandado cualquier corazón. Más que suplicar </a:t>
            </a:r>
          </a:p>
          <a:p>
            <a:pPr marL="0" lvl="0" indent="0" algn="l" rtl="0">
              <a:spcBef>
                <a:spcPts val="0"/>
              </a:spcBef>
              <a:buNone/>
            </a:pPr>
            <a:r>
              <a:rPr lang="es-MX" sz="2300" dirty="0"/>
              <a:t>y comprometer a los apóstoles, </a:t>
            </a:r>
          </a:p>
          <a:p>
            <a:pPr marL="0" lvl="0" indent="0" algn="l" rtl="0">
              <a:spcBef>
                <a:spcPts val="0"/>
              </a:spcBef>
              <a:buNone/>
            </a:pPr>
            <a:r>
              <a:rPr lang="es-MX" sz="2300" dirty="0"/>
              <a:t>para que vayan a su casa, les obliga </a:t>
            </a:r>
          </a:p>
          <a:p>
            <a:pPr marL="0" lvl="0" indent="0" algn="l" rtl="0">
              <a:spcBef>
                <a:spcPts val="0"/>
              </a:spcBef>
              <a:buNone/>
            </a:pPr>
            <a:r>
              <a:rPr lang="es-MX" sz="2300" dirty="0"/>
              <a:t>con insistencia.  Vean cómo en </a:t>
            </a:r>
          </a:p>
          <a:p>
            <a:pPr marL="0" lvl="0" indent="0" algn="l" rtl="0">
              <a:spcBef>
                <a:spcPts val="0"/>
              </a:spcBef>
              <a:buNone/>
            </a:pPr>
            <a:r>
              <a:rPr lang="es-MX" sz="2300" dirty="0"/>
              <a:t>ella la fe produce sus  frutos y </a:t>
            </a:r>
          </a:p>
          <a:p>
            <a:pPr marL="0" lvl="0" indent="0" algn="l" rtl="0">
              <a:spcBef>
                <a:spcPts val="0"/>
              </a:spcBef>
              <a:buNone/>
            </a:pPr>
            <a:r>
              <a:rPr lang="es-MX" sz="2300" dirty="0"/>
              <a:t>cómo su vocación le  parece un </a:t>
            </a:r>
          </a:p>
          <a:p>
            <a:pPr marL="0" lvl="0" indent="0" algn="l" rtl="0">
              <a:spcBef>
                <a:spcPts val="0"/>
              </a:spcBef>
              <a:buNone/>
            </a:pPr>
            <a:r>
              <a:rPr lang="es-MX" sz="2300" dirty="0"/>
              <a:t>bien inapreciable”</a:t>
            </a:r>
          </a:p>
          <a:p>
            <a:pPr marL="0" lvl="0" indent="0" algn="l" rtl="0">
              <a:spcBef>
                <a:spcPts val="0"/>
              </a:spcBef>
              <a:buNone/>
            </a:pPr>
            <a:r>
              <a:rPr lang="es-MX" sz="2300" dirty="0"/>
              <a:t>(Homilía 35 sobre los Hechos).</a:t>
            </a:r>
            <a:endParaRPr lang="en-US" sz="23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pic>
        <p:nvPicPr>
          <p:cNvPr id="7" name="Imagen 6">
            <a:extLst>
              <a:ext uri="{FF2B5EF4-FFF2-40B4-BE49-F238E27FC236}">
                <a16:creationId xmlns:a16="http://schemas.microsoft.com/office/drawing/2014/main" id="{E63000A2-2B37-4FA9-76D6-445F4A9924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5684" y="1853391"/>
            <a:ext cx="4265072" cy="3290110"/>
          </a:xfrm>
          <a:prstGeom prst="rect">
            <a:avLst/>
          </a:prstGeom>
        </p:spPr>
      </p:pic>
    </p:spTree>
    <p:extLst>
      <p:ext uri="{BB962C8B-B14F-4D97-AF65-F5344CB8AC3E}">
        <p14:creationId xmlns:p14="http://schemas.microsoft.com/office/powerpoint/2010/main" val="2032205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672091" y="1296009"/>
            <a:ext cx="7939249" cy="3436394"/>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000" dirty="0"/>
              <a:t>La fe cristiana comienza en Jerusalén, con una tumba vacía: luego se extendió por Samaria, Siria, Asia Menor y Roma. Veinte años después de que Jesús muere y resucita ya son muchos los cristianos y cristianas. La misión en Europa tuvo el protagonismo de muchas mujeres que se reunían para orar. Eran judías puesto que respetaban el sábado. Era un grupo bastante pequeño, en una ciudad pagana. Y allí las encuentra Pablo.</a:t>
            </a:r>
          </a:p>
          <a:p>
            <a:pPr marL="0" lvl="0" indent="0" rtl="0">
              <a:lnSpc>
                <a:spcPts val="2500"/>
              </a:lnSpc>
              <a:spcBef>
                <a:spcPts val="0"/>
              </a:spcBef>
              <a:buNone/>
            </a:pPr>
            <a:r>
              <a:rPr lang="es-MX" sz="2000" dirty="0"/>
              <a:t>Una de ellas es Lidia, vendedora de púrpura. El Señor le abrió el corazón, para que se adhiriese a la Buena Noticia. Pablo habla, pero es Dios quien dispone el corazón. Ella es la primera creyente decidida, que pide el bautismo y ofrece su casa a los misioneros.</a:t>
            </a:r>
            <a:endParaRPr lang="en-US" sz="20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16,11-15.</a:t>
            </a:r>
            <a:endParaRPr lang="es-ES" sz="3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703831" y="743979"/>
            <a:ext cx="7658933"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400" dirty="0">
                <a:solidFill>
                  <a:schemeClr val="accent1"/>
                </a:solidFill>
              </a:rPr>
              <a:t>El punto de partida.</a:t>
            </a:r>
            <a:endParaRPr lang="es-ES" sz="24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303263" y="720894"/>
            <a:ext cx="368828" cy="572700"/>
          </a:xfrm>
          <a:prstGeom prst="rect">
            <a:avLst/>
          </a:prstGeom>
          <a:noFill/>
          <a:ln>
            <a:noFill/>
          </a:ln>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47374" y="763401"/>
            <a:ext cx="8101174" cy="3904549"/>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000" dirty="0"/>
              <a:t>Las comunidades, después de la Ascensión del Señor, empieza el tiempo de espera por el Espíritu Santo y la Parusía final. Esa motivación guía la vida de los cristianos, hasta hoy, en su caminada hasta el encuentro definitivo con Dios.</a:t>
            </a:r>
          </a:p>
          <a:p>
            <a:pPr marL="0" lvl="0" indent="0" rtl="0">
              <a:lnSpc>
                <a:spcPts val="2500"/>
              </a:lnSpc>
              <a:spcBef>
                <a:spcPts val="0"/>
              </a:spcBef>
              <a:buNone/>
            </a:pPr>
            <a:r>
              <a:rPr lang="es-MX" sz="2000" dirty="0"/>
              <a:t>Ser testigo es confesar la verdad y sus consecuencias, es exponerse, es arriesgarse, es dar la cara. “Testigo”, en el Nuevo Testamento, significa “mártir” es decir “dar testimonio con la propia vida”, no sólo de la muerte por Jesucristo, sino también de la vida cristiana vivida en comunidad, con las consecuencias que ello implica: rechazo, persecución, muerte. Así les advierte a sus discípulos Jesús, para que no se extrañen al momento de la persecución y muerte.</a:t>
            </a:r>
            <a:endParaRPr lang="en-US" sz="20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16,11-15.</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595452" y="257990"/>
            <a:ext cx="7651511"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Prepararse para el tiempo de espera.</a:t>
            </a:r>
            <a:endParaRPr lang="es-ES" sz="2800" dirty="0">
              <a:solidFill>
                <a:schemeClr val="accent1"/>
              </a:solidFill>
            </a:endParaRPr>
          </a:p>
        </p:txBody>
      </p:sp>
      <p:pic>
        <p:nvPicPr>
          <p:cNvPr id="2" name="Google Shape;969;p64">
            <a:extLst>
              <a:ext uri="{FF2B5EF4-FFF2-40B4-BE49-F238E27FC236}">
                <a16:creationId xmlns:a16="http://schemas.microsoft.com/office/drawing/2014/main" id="{606148DF-DFF7-C46A-D92D-6ACB9A81BB6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66828" y="147155"/>
            <a:ext cx="428625" cy="665550"/>
          </a:xfrm>
          <a:prstGeom prst="rect">
            <a:avLst/>
          </a:prstGeom>
          <a:noFill/>
          <a:ln>
            <a:noFill/>
          </a:ln>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96759" y="1014140"/>
            <a:ext cx="7972538" cy="3717658"/>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000" dirty="0"/>
              <a:t>Lo que le sucedió a Lidia es un buen ejemplo de lo que ocurre en la conversión: el nuevo creyente recibe la gracia de Dios, la cual acepta y responde actuando en concreto. Lidia recibió una abundante efusión de gracia ese día, a través de las palabras de Pablo, y conforme escuchaba sentía más y más el deseo de servir a Dios.</a:t>
            </a:r>
          </a:p>
          <a:p>
            <a:pPr marL="0" lvl="0" indent="0" rtl="0">
              <a:lnSpc>
                <a:spcPts val="2500"/>
              </a:lnSpc>
              <a:spcBef>
                <a:spcPts val="0"/>
              </a:spcBef>
              <a:buNone/>
            </a:pPr>
            <a:r>
              <a:rPr lang="es-MX" sz="2000" dirty="0"/>
              <a:t>Lidia no sólo recibe la gracia, sino que también actúa con decisión. Escuchando el mensaje, sintió que su corazón la necesidad del bautizo. Sin duda, luego debió compartir su experiencia con su familia y vecinos. Eso es lo que sucede en una conversión verdadera: Dios da su gracia, la persona cree y responde y el resultado es un cambio radical que alcanza a otras personas.</a:t>
            </a:r>
            <a:endParaRPr lang="en-US" sz="20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16,11-15.</a:t>
            </a:r>
            <a:endParaRPr lang="es-ES" sz="18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Como Lidia, dejarse llevar por la gracia divina.</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50958" y="174294"/>
            <a:ext cx="428625" cy="665550"/>
          </a:xfrm>
          <a:prstGeom prst="rect">
            <a:avLst/>
          </a:prstGeom>
          <a:noFill/>
          <a:ln>
            <a:noFill/>
          </a:ln>
        </p:spPr>
      </p:pic>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1861" y="21109"/>
            <a:ext cx="958788" cy="273184"/>
          </a:xfrm>
          <a:prstGeom prst="rect">
            <a:avLst/>
          </a:prstGeom>
        </p:spPr>
      </p:pic>
    </p:spTree>
    <p:extLst>
      <p:ext uri="{BB962C8B-B14F-4D97-AF65-F5344CB8AC3E}">
        <p14:creationId xmlns:p14="http://schemas.microsoft.com/office/powerpoint/2010/main" val="146149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9178" y="47473"/>
            <a:ext cx="4597650" cy="5143500"/>
          </a:xfrm>
          <a:prstGeom prst="rect">
            <a:avLst/>
          </a:prstGeom>
        </p:spPr>
      </p:pic>
      <p:sp>
        <p:nvSpPr>
          <p:cNvPr id="398" name="Google Shape;398;p41"/>
          <p:cNvSpPr txBox="1">
            <a:spLocks noGrp="1"/>
          </p:cNvSpPr>
          <p:nvPr>
            <p:ph type="body" idx="1"/>
          </p:nvPr>
        </p:nvSpPr>
        <p:spPr>
          <a:xfrm>
            <a:off x="556003" y="964537"/>
            <a:ext cx="5729388" cy="4092255"/>
          </a:xfrm>
          <a:prstGeom prst="rect">
            <a:avLst/>
          </a:prstGeom>
        </p:spPr>
        <p:txBody>
          <a:bodyPr spcFirstLastPara="1" wrap="square" lIns="91425" tIns="91425" rIns="91425" bIns="91425" anchor="ctr" anchorCtr="0">
            <a:noAutofit/>
          </a:bodyPr>
          <a:lstStyle/>
          <a:p>
            <a:pPr marL="0" lvl="0" indent="0" rtl="0">
              <a:lnSpc>
                <a:spcPts val="2300"/>
              </a:lnSpc>
              <a:spcBef>
                <a:spcPts val="0"/>
              </a:spcBef>
              <a:spcAft>
                <a:spcPts val="1200"/>
              </a:spcAft>
              <a:buNone/>
            </a:pPr>
            <a:r>
              <a:rPr lang="es-MX" sz="2100" dirty="0"/>
              <a:t>La conversión puede darse en cualquier momento y lugar. Dios puede tocar nuestro corazón cuando estamos orando, cuando estamos leyendo la Biblia, cuando estamos trabajando y hasta cuando estamos compartiendo en familia. Si sentimos que Jesús nos llama a cambiar algo en nuestra forma de pensar o actuar, podemos tener la certeza de que Él mismo nos dará la gracia para responder con todas nuestras fuerzas. Lidia se sumergió en la gracia de Dios aquel día, y dejó que el río la llevara mar adentro en el amor del Señor.</a:t>
            </a:r>
            <a:endParaRPr lang="en-US" sz="21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pic>
        <p:nvPicPr>
          <p:cNvPr id="7" name="Imagen 6">
            <a:extLst>
              <a:ext uri="{FF2B5EF4-FFF2-40B4-BE49-F238E27FC236}">
                <a16:creationId xmlns:a16="http://schemas.microsoft.com/office/drawing/2014/main" id="{6FA8A793-6115-6557-B883-36CBF822D4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7561" y="678685"/>
            <a:ext cx="2856278" cy="4512288"/>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87677" y="435006"/>
            <a:ext cx="8050333" cy="4438835"/>
          </a:xfrm>
          <a:prstGeom prst="rect">
            <a:avLst/>
          </a:prstGeom>
        </p:spPr>
        <p:txBody>
          <a:bodyPr spcFirstLastPara="1" wrap="square" lIns="91425" tIns="91425" rIns="91425" bIns="91425" anchor="ctr" anchorCtr="0">
            <a:noAutofit/>
          </a:bodyPr>
          <a:lstStyle/>
          <a:p>
            <a:pPr marL="0" lvl="0" indent="0" rtl="0">
              <a:lnSpc>
                <a:spcPts val="2800"/>
              </a:lnSpc>
              <a:spcBef>
                <a:spcPts val="0"/>
              </a:spcBef>
              <a:spcAft>
                <a:spcPts val="1200"/>
              </a:spcAft>
              <a:buNone/>
            </a:pPr>
            <a:r>
              <a:rPr lang="es-MX" sz="2400" dirty="0"/>
              <a:t>Nos colocamos en círculo y cada uno ata su pedazo de cinta en la mano de la persona que está a su derecha. El animador explica la importancia de tejer en cada comunidad, grupo o familia lazos, es decir vínculos, relaciones de amor, hermandad, en igualdad de condiciones entre mujer y varón, esposa y esposo; amiga y amigo...Se invita a participar con oraciones espontáneas a partir del tema trabajado (oraciones de perdón, petición, acción de gracias). Rezamos un Padrenuestro, un Ave María.</a:t>
            </a:r>
            <a:endParaRPr lang="en-US" sz="2400" dirty="0"/>
          </a:p>
        </p:txBody>
      </p:sp>
      <p:sp>
        <p:nvSpPr>
          <p:cNvPr id="397" name="Google Shape;397;p41"/>
          <p:cNvSpPr txBox="1">
            <a:spLocks noGrp="1"/>
          </p:cNvSpPr>
          <p:nvPr>
            <p:ph type="title"/>
          </p:nvPr>
        </p:nvSpPr>
        <p:spPr>
          <a:xfrm rot="5400000">
            <a:off x="7229928" y="2599035"/>
            <a:ext cx="3524247" cy="303893"/>
          </a:xfrm>
          <a:prstGeom prst="rect">
            <a:avLst/>
          </a:prstGeom>
          <a:solidFill>
            <a:schemeClr val="accent5">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000" dirty="0">
                <a:solidFill>
                  <a:schemeClr val="accent3">
                    <a:lumMod val="20000"/>
                    <a:lumOff val="80000"/>
                  </a:schemeClr>
                </a:solidFill>
              </a:rPr>
              <a:t>2. Meditación</a:t>
            </a:r>
            <a:endParaRPr lang="es-ES" sz="2000" dirty="0">
              <a:solidFill>
                <a:schemeClr val="accent3">
                  <a:lumMod val="20000"/>
                  <a:lumOff val="8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8010" y="73803"/>
            <a:ext cx="604191" cy="572700"/>
          </a:xfrm>
          <a:prstGeom prst="rect">
            <a:avLst/>
          </a:prstGeom>
        </p:spPr>
      </p:pic>
      <p:pic>
        <p:nvPicPr>
          <p:cNvPr id="2" name="Imagen 1">
            <a:extLst>
              <a:ext uri="{FF2B5EF4-FFF2-40B4-BE49-F238E27FC236}">
                <a16:creationId xmlns:a16="http://schemas.microsoft.com/office/drawing/2014/main" id="{6455AF19-26C1-5559-931F-AF70391966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2A6DF2E-88AC-7C70-195E-7FD94D8539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3263" y="4743247"/>
            <a:ext cx="958788" cy="273184"/>
          </a:xfrm>
          <a:prstGeom prst="rect">
            <a:avLst/>
          </a:prstGeom>
        </p:spPr>
      </p:pic>
    </p:spTree>
    <p:extLst>
      <p:ext uri="{BB962C8B-B14F-4D97-AF65-F5344CB8AC3E}">
        <p14:creationId xmlns:p14="http://schemas.microsoft.com/office/powerpoint/2010/main" val="1247809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
        <p:nvSpPr>
          <p:cNvPr id="398" name="Google Shape;398;p41"/>
          <p:cNvSpPr txBox="1">
            <a:spLocks noGrp="1"/>
          </p:cNvSpPr>
          <p:nvPr>
            <p:ph type="body" idx="1"/>
          </p:nvPr>
        </p:nvSpPr>
        <p:spPr>
          <a:xfrm>
            <a:off x="757652" y="742747"/>
            <a:ext cx="7551845" cy="4147282"/>
          </a:xfrm>
          <a:prstGeom prst="rect">
            <a:avLst/>
          </a:prstGeom>
        </p:spPr>
        <p:txBody>
          <a:bodyPr spcFirstLastPara="1" wrap="square" lIns="91425" tIns="91425" rIns="91425" bIns="91425" anchor="ctr" anchorCtr="0">
            <a:noAutofit/>
          </a:bodyPr>
          <a:lstStyle/>
          <a:p>
            <a:pPr marL="0" lvl="0" indent="0" algn="ctr" rtl="0">
              <a:lnSpc>
                <a:spcPts val="2300"/>
              </a:lnSpc>
              <a:spcBef>
                <a:spcPts val="0"/>
              </a:spcBef>
              <a:buNone/>
            </a:pPr>
            <a:r>
              <a:rPr lang="es-MX" sz="2000" dirty="0"/>
              <a:t>Gracias, Dios, por las bendiciones que nos concedes;</a:t>
            </a:r>
          </a:p>
          <a:p>
            <a:pPr marL="0" lvl="0" indent="0" algn="ctr" rtl="0">
              <a:lnSpc>
                <a:spcPts val="2300"/>
              </a:lnSpc>
              <a:spcBef>
                <a:spcPts val="0"/>
              </a:spcBef>
              <a:buNone/>
            </a:pPr>
            <a:r>
              <a:rPr lang="es-MX" sz="2000" dirty="0"/>
              <a:t>porque disfrutamos de la libertad conquistada por muchas mujeres. Te presentamos a aquellas hermanas que no tienen la misma libertad. Que aún experimentan sufrimiento y opresión. Si hay niñas sin acceso a la educación, te pedimos que provoques  un cambio. Tu reino es igualdad, liberación y justicia; que las mujeres en posición de influencia hablen en favor de las oprimidas; que las mujeres de mayor edad guíen a las más jóvenes; que las madres, esposas y amigas creyentes sean ejemplos para seguir. Gracias, Jesús, por tu ejemplo de inclusión y comunión. Trae ahora paz y bienestar a las mujeres de todo el mundo.</a:t>
            </a:r>
          </a:p>
          <a:p>
            <a:pPr marL="0" lvl="0" indent="0" algn="ctr" rtl="0">
              <a:lnSpc>
                <a:spcPts val="2300"/>
              </a:lnSpc>
              <a:spcBef>
                <a:spcPts val="0"/>
              </a:spcBef>
              <a:buNone/>
            </a:pPr>
            <a:r>
              <a:rPr lang="es-MX" sz="2000" dirty="0"/>
              <a:t>Amén.</a:t>
            </a:r>
          </a:p>
        </p:txBody>
      </p:sp>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483224" y="1557512"/>
            <a:ext cx="3773009" cy="2345649"/>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¿Por qué no siempre estoy dispuesto a salir de mí mismo y ayudar al otro?</a:t>
            </a:r>
            <a:endParaRPr lang="en-U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
        <p:nvSpPr>
          <p:cNvPr id="6" name="Google Shape;397;p41">
            <a:extLst>
              <a:ext uri="{FF2B5EF4-FFF2-40B4-BE49-F238E27FC236}">
                <a16:creationId xmlns:a16="http://schemas.microsoft.com/office/drawing/2014/main" id="{B50E1C60-9E87-3AB4-2183-A75D0C7C5D6B}"/>
              </a:ext>
            </a:extLst>
          </p:cNvPr>
          <p:cNvSpPr txBox="1">
            <a:spLocks/>
          </p:cNvSpPr>
          <p:nvPr/>
        </p:nvSpPr>
        <p:spPr>
          <a:xfrm>
            <a:off x="537802" y="883191"/>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La situación de las mujeres es difícil.</a:t>
            </a:r>
            <a:endParaRPr lang="es-ES" sz="2800" dirty="0">
              <a:solidFill>
                <a:schemeClr val="accent1"/>
              </a:solidFill>
            </a:endParaRPr>
          </a:p>
        </p:txBody>
      </p:sp>
      <p:pic>
        <p:nvPicPr>
          <p:cNvPr id="7" name="Google Shape;970;p64">
            <a:extLst>
              <a:ext uri="{FF2B5EF4-FFF2-40B4-BE49-F238E27FC236}">
                <a16:creationId xmlns:a16="http://schemas.microsoft.com/office/drawing/2014/main" id="{76B8E526-E9BA-1C9B-D2A4-848244F9894F}"/>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76379" y="883190"/>
            <a:ext cx="320822" cy="498159"/>
          </a:xfrm>
          <a:prstGeom prst="rect">
            <a:avLst/>
          </a:prstGeom>
          <a:noFill/>
          <a:ln>
            <a:noFill/>
          </a:ln>
        </p:spPr>
      </p:pic>
      <p:sp>
        <p:nvSpPr>
          <p:cNvPr id="398" name="Google Shape;398;p41"/>
          <p:cNvSpPr txBox="1">
            <a:spLocks noGrp="1"/>
          </p:cNvSpPr>
          <p:nvPr>
            <p:ph type="body" idx="1"/>
          </p:nvPr>
        </p:nvSpPr>
        <p:spPr>
          <a:xfrm>
            <a:off x="563840" y="1585856"/>
            <a:ext cx="4769194" cy="3010742"/>
          </a:xfrm>
          <a:prstGeom prst="rect">
            <a:avLst/>
          </a:prstGeom>
        </p:spPr>
        <p:txBody>
          <a:bodyPr spcFirstLastPara="1" wrap="square" lIns="91425" tIns="91425" rIns="91425" bIns="91425" anchor="ctr" anchorCtr="0">
            <a:noAutofit/>
          </a:bodyPr>
          <a:lstStyle/>
          <a:p>
            <a:pPr marL="0" lvl="0" indent="0" rtl="0">
              <a:lnSpc>
                <a:spcPts val="2700"/>
              </a:lnSpc>
              <a:spcBef>
                <a:spcPts val="0"/>
              </a:spcBef>
              <a:spcAft>
                <a:spcPts val="1200"/>
              </a:spcAft>
              <a:buNone/>
            </a:pPr>
            <a:r>
              <a:rPr lang="es-MX" sz="2400" dirty="0"/>
              <a:t>La mayoría viven en situaciones de marginación, maltrato, dependencia y desigualdad con relación a los varones. Esta realidad nos indica que hemos olvidado algo muy importante: mujeres y varones estamos llamados, no a dominarnos, sino a ser una sola carne.</a:t>
            </a:r>
            <a:endParaRPr lang="en-US" sz="2400" dirty="0"/>
          </a:p>
        </p:txBody>
      </p:sp>
      <p:pic>
        <p:nvPicPr>
          <p:cNvPr id="9" name="Imagen 8">
            <a:extLst>
              <a:ext uri="{FF2B5EF4-FFF2-40B4-BE49-F238E27FC236}">
                <a16:creationId xmlns:a16="http://schemas.microsoft.com/office/drawing/2014/main" id="{2C5F2F0D-2953-A7F8-85A8-B572E18B3B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66397" y="1344959"/>
            <a:ext cx="3747506" cy="3540144"/>
          </a:xfrm>
          <a:prstGeom prst="rect">
            <a:avLst/>
          </a:prstGeom>
        </p:spPr>
      </p:pic>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825" name="Google Shape;825;p62"/>
          <p:cNvSpPr txBox="1">
            <a:spLocks noGrp="1"/>
          </p:cNvSpPr>
          <p:nvPr>
            <p:ph type="title" idx="4294967295"/>
          </p:nvPr>
        </p:nvSpPr>
        <p:spPr>
          <a:xfrm>
            <a:off x="1221234"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8</a:t>
            </a:r>
          </a:p>
        </p:txBody>
      </p:sp>
      <p:sp>
        <p:nvSpPr>
          <p:cNvPr id="826" name="Google Shape;826;p62"/>
          <p:cNvSpPr txBox="1">
            <a:spLocks noGrp="1"/>
          </p:cNvSpPr>
          <p:nvPr>
            <p:ph type="subTitle" idx="4294967295"/>
          </p:nvPr>
        </p:nvSpPr>
        <p:spPr>
          <a:xfrm>
            <a:off x="793402" y="3652694"/>
            <a:ext cx="4155131" cy="1033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i="1" dirty="0"/>
              <a:t>“Si juzgan que soy fiel al Señor, vengan y quédense en mi casa” (</a:t>
            </a:r>
            <a:r>
              <a:rPr lang="es-MX" i="1" dirty="0" err="1"/>
              <a:t>Hch</a:t>
            </a:r>
            <a:r>
              <a:rPr lang="es-MX" i="1" dirty="0"/>
              <a:t> 16,15)</a:t>
            </a:r>
            <a:endParaRPr lang="en-US" i="1" dirty="0"/>
          </a:p>
        </p:txBody>
      </p:sp>
      <p:pic>
        <p:nvPicPr>
          <p:cNvPr id="828" name="Google Shape;828;p62"/>
          <p:cNvPicPr preferRelativeResize="0"/>
          <p:nvPr/>
        </p:nvPicPr>
        <p:blipFill>
          <a:blip r:embed="rId4">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78695" y="-3607"/>
            <a:ext cx="701150" cy="1009650"/>
          </a:xfrm>
          <a:prstGeom prst="rect">
            <a:avLst/>
          </a:prstGeom>
          <a:noFill/>
          <a:ln>
            <a:noFill/>
          </a:ln>
        </p:spPr>
      </p:pic>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919155" y="2086094"/>
            <a:ext cx="3742649" cy="971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La Mujer en la</a:t>
            </a:r>
          </a:p>
          <a:p>
            <a:pPr marL="0" lvl="0" indent="0" rtl="0">
              <a:spcBef>
                <a:spcPts val="0"/>
              </a:spcBef>
              <a:spcAft>
                <a:spcPts val="0"/>
              </a:spcAft>
              <a:buNone/>
            </a:pPr>
            <a:r>
              <a:rPr lang="es-MX" sz="4400" dirty="0"/>
              <a:t>Vida de la Iglesia</a:t>
            </a:r>
            <a:endParaRPr lang="en-US" sz="4400" dirty="0"/>
          </a:p>
        </p:txBody>
      </p:sp>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pic>
        <p:nvPicPr>
          <p:cNvPr id="7" name="Imagen 6">
            <a:extLst>
              <a:ext uri="{FF2B5EF4-FFF2-40B4-BE49-F238E27FC236}">
                <a16:creationId xmlns:a16="http://schemas.microsoft.com/office/drawing/2014/main" id="{9512ACE6-737D-DC6F-50ED-B67290EA28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5246" y="786192"/>
            <a:ext cx="3788451" cy="3747796"/>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78203" y="1070974"/>
            <a:ext cx="8178738" cy="3726906"/>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r>
              <a:rPr lang="es-MX" sz="2000" dirty="0"/>
              <a:t>Las mujeres deben ser respetadas en su dignidad. Ese es el proyecto de Dios que encontramos en las comunidades de Hechos de los Apóstoles. En los textos de Lucas destacan varios casos de conversión. En este caso con un nombre concreto: Lidia, una mujer más, entre muchas muchachas judías que ese día debieron ir a orar, como era costumbre hacerlo en sábado. Lidia soy yo y tú. La conversión de Lidia no es fruto del buen hacer de Pablo, de sus sabias palabras, de su psicología, de la calidad de su discurso, de lo profundo de su exposición. Pablo se acerca a hablar con ella, y de un hablar y un escuchar sale un milagro. ¡Es el Señor quien abre el corazón! ¡Es el Espíritu quien actúa, marca los tiempos y empuja las vidas; es Él quien desbarata planes y propone desafíos!</a:t>
            </a:r>
            <a:endParaRPr lang="en-US" sz="20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pic>
        <p:nvPicPr>
          <p:cNvPr id="6" name="Google Shape;968;p64">
            <a:extLst>
              <a:ext uri="{FF2B5EF4-FFF2-40B4-BE49-F238E27FC236}">
                <a16:creationId xmlns:a16="http://schemas.microsoft.com/office/drawing/2014/main" id="{B34807A7-B0CB-7714-C6EA-5F48AA065AD4}"/>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t="44385" r="31852"/>
          <a:stretch/>
        </p:blipFill>
        <p:spPr>
          <a:xfrm flipH="1">
            <a:off x="205303" y="457235"/>
            <a:ext cx="288465" cy="447916"/>
          </a:xfrm>
          <a:prstGeom prst="rect">
            <a:avLst/>
          </a:prstGeom>
          <a:noFill/>
          <a:ln>
            <a:noFill/>
          </a:ln>
        </p:spPr>
      </p:pic>
      <p:sp>
        <p:nvSpPr>
          <p:cNvPr id="7" name="Google Shape;397;p41">
            <a:extLst>
              <a:ext uri="{FF2B5EF4-FFF2-40B4-BE49-F238E27FC236}">
                <a16:creationId xmlns:a16="http://schemas.microsoft.com/office/drawing/2014/main" id="{AB29DF89-525A-DF15-4E93-9E5DC0BB62DE}"/>
              </a:ext>
            </a:extLst>
          </p:cNvPr>
          <p:cNvSpPr txBox="1">
            <a:spLocks/>
          </p:cNvSpPr>
          <p:nvPr/>
        </p:nvSpPr>
        <p:spPr>
          <a:xfrm>
            <a:off x="487675" y="434518"/>
            <a:ext cx="8178737"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200" dirty="0">
                <a:solidFill>
                  <a:schemeClr val="accent1"/>
                </a:solidFill>
              </a:rPr>
              <a:t>Seremos personas íntegras cuando vivamos la igualdad y comunión.</a:t>
            </a:r>
            <a:endParaRPr lang="es-ES" sz="2200" dirty="0">
              <a:solidFill>
                <a:schemeClr val="accent1"/>
              </a:solidFill>
            </a:endParaRPr>
          </a:p>
        </p:txBody>
      </p:sp>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3302496" y="1070973"/>
            <a:ext cx="5478734" cy="3726906"/>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s-MX" sz="2100" dirty="0"/>
              <a:t>¡Cuánto me cuesta escuchar! Sabemos que podemos hacerlo, pero ¡nos cuesta tanto escuchar la voz del Espíritu Santo que se nos revela! Y luego la casa como lugar de encuentro, de pertenencia, de compartir lo mejor que tenemos, a veces lo poco que poseemos. Mi casa para los hermanos de aquí y de allá. Mi casa que es hogar, comunidad, refugio, interioridad. Lidia, sin duda, es ejemplo de liderazgo en la Iglesia. El liderazgo sabio de las mujeres.</a:t>
            </a:r>
            <a:endParaRPr lang="en-US" sz="21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sp>
        <p:nvSpPr>
          <p:cNvPr id="7" name="Google Shape;397;p41">
            <a:extLst>
              <a:ext uri="{FF2B5EF4-FFF2-40B4-BE49-F238E27FC236}">
                <a16:creationId xmlns:a16="http://schemas.microsoft.com/office/drawing/2014/main" id="{AB29DF89-525A-DF15-4E93-9E5DC0BB62DE}"/>
              </a:ext>
            </a:extLst>
          </p:cNvPr>
          <p:cNvSpPr txBox="1">
            <a:spLocks/>
          </p:cNvSpPr>
          <p:nvPr/>
        </p:nvSpPr>
        <p:spPr>
          <a:xfrm>
            <a:off x="487676" y="434518"/>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La escucha de Lidia me desafía.</a:t>
            </a:r>
            <a:endParaRPr lang="es-ES" sz="2800" dirty="0">
              <a:solidFill>
                <a:schemeClr val="accent1"/>
              </a:solidFill>
            </a:endParaRPr>
          </a:p>
        </p:txBody>
      </p:sp>
      <p:pic>
        <p:nvPicPr>
          <p:cNvPr id="4" name="Google Shape;969;p64">
            <a:extLst>
              <a:ext uri="{FF2B5EF4-FFF2-40B4-BE49-F238E27FC236}">
                <a16:creationId xmlns:a16="http://schemas.microsoft.com/office/drawing/2014/main" id="{DB92AAD6-2E71-6D42-C77B-C03B05B3AD2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38959" y="490698"/>
            <a:ext cx="348101" cy="492033"/>
          </a:xfrm>
          <a:prstGeom prst="rect">
            <a:avLst/>
          </a:prstGeom>
          <a:noFill/>
          <a:ln>
            <a:noFill/>
          </a:ln>
        </p:spPr>
      </p:pic>
      <p:pic>
        <p:nvPicPr>
          <p:cNvPr id="12" name="Imagen 11">
            <a:extLst>
              <a:ext uri="{FF2B5EF4-FFF2-40B4-BE49-F238E27FC236}">
                <a16:creationId xmlns:a16="http://schemas.microsoft.com/office/drawing/2014/main" id="{2B2B6E88-14FA-2218-4BFC-52766C087A2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13" y="1116381"/>
            <a:ext cx="3425981" cy="4019020"/>
          </a:xfrm>
          <a:prstGeom prst="rect">
            <a:avLst/>
          </a:prstGeom>
        </p:spPr>
      </p:pic>
    </p:spTree>
    <p:extLst>
      <p:ext uri="{BB962C8B-B14F-4D97-AF65-F5344CB8AC3E}">
        <p14:creationId xmlns:p14="http://schemas.microsoft.com/office/powerpoint/2010/main" val="2138280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17" name="Google Shape;417;p43"/>
          <p:cNvSpPr txBox="1">
            <a:spLocks noGrp="1"/>
          </p:cNvSpPr>
          <p:nvPr>
            <p:ph type="title"/>
          </p:nvPr>
        </p:nvSpPr>
        <p:spPr>
          <a:xfrm>
            <a:off x="715950" y="287846"/>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715950" y="1201931"/>
            <a:ext cx="7708200" cy="2183999"/>
          </a:xfrm>
          <a:prstGeom prst="rect">
            <a:avLst/>
          </a:prstGeom>
        </p:spPr>
        <p:txBody>
          <a:bodyPr spcFirstLastPara="1" wrap="square" lIns="91425" tIns="91425" rIns="91425" bIns="91425" anchor="t" anchorCtr="0">
            <a:noAutofit/>
          </a:bodyPr>
          <a:lstStyle/>
          <a:p>
            <a:pPr marL="0" lvl="0" indent="0" algn="just" rtl="0">
              <a:lnSpc>
                <a:spcPts val="2300"/>
              </a:lnSpc>
              <a:spcBef>
                <a:spcPts val="0"/>
              </a:spcBef>
              <a:spcAft>
                <a:spcPts val="0"/>
              </a:spcAft>
              <a:buNone/>
            </a:pPr>
            <a:r>
              <a:rPr lang="es-MX" sz="1800" dirty="0"/>
              <a:t>Hemos llegado al final de nuestro Mes de la Biblia. Y hemos dejado para este momento la reflexión sobre las mujeres que, ayer y hoy, comparten su caminar creyente, y nos desafían a ser más proféticos en el reconocimiento de su inmerso aporte a la construcción del Reino de Dios, actitud que muchas veces no tenemos. Tengamos, pues, gran disposición y apertura para escuchar la voz del Espíritu Santo en este encuentro.</a:t>
            </a:r>
            <a:endParaRPr lang="en-US" sz="18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170501" y="3483164"/>
            <a:ext cx="7208667" cy="1200329"/>
          </a:xfrm>
          <a:prstGeom prst="rect">
            <a:avLst/>
          </a:prstGeom>
          <a:noFill/>
        </p:spPr>
        <p:txBody>
          <a:bodyPr wrap="square">
            <a:spAutoFit/>
          </a:bodyPr>
          <a:lstStyle/>
          <a:p>
            <a:r>
              <a:rPr lang="es-MX" sz="1800" dirty="0">
                <a:solidFill>
                  <a:schemeClr val="dk1"/>
                </a:solidFill>
                <a:latin typeface="Bitter"/>
                <a:sym typeface="Bitter"/>
              </a:rPr>
              <a:t>¿Cuáles son los principales problemas que enfrentan hoy las mujeres en la familia, en el trabajo, en la Iglesia?</a:t>
            </a:r>
          </a:p>
          <a:p>
            <a:endParaRPr lang="es-MX" sz="1800" dirty="0">
              <a:solidFill>
                <a:schemeClr val="dk1"/>
              </a:solidFill>
              <a:latin typeface="Bitter"/>
              <a:sym typeface="Bitter"/>
            </a:endParaRPr>
          </a:p>
          <a:p>
            <a:r>
              <a:rPr lang="es-MX" sz="1800" dirty="0">
                <a:solidFill>
                  <a:schemeClr val="dk1"/>
                </a:solidFill>
                <a:latin typeface="Bitter"/>
                <a:sym typeface="Bitter"/>
              </a:rPr>
              <a:t>¿Cuál fue la actitud de Jesús frente a las mujeres?</a:t>
            </a:r>
            <a:endParaRPr lang="es-EC" sz="1800" dirty="0">
              <a:solidFill>
                <a:schemeClr val="dk1"/>
              </a:solidFill>
              <a:latin typeface="Bitter"/>
              <a:sym typeface="Bitter"/>
            </a:endParaRPr>
          </a:p>
        </p:txBody>
      </p:sp>
      <p:pic>
        <p:nvPicPr>
          <p:cNvPr id="6" name="Google Shape;969;p64">
            <a:extLst>
              <a:ext uri="{FF2B5EF4-FFF2-40B4-BE49-F238E27FC236}">
                <a16:creationId xmlns:a16="http://schemas.microsoft.com/office/drawing/2014/main" id="{D97EA8E2-010C-8751-DBC3-45D678C9AE7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17643" y="4214589"/>
            <a:ext cx="318716" cy="494888"/>
          </a:xfrm>
          <a:prstGeom prst="rect">
            <a:avLst/>
          </a:prstGeom>
          <a:noFill/>
          <a:ln>
            <a:noFill/>
          </a:ln>
        </p:spPr>
      </p:pic>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AF9CA1ED-1E6D-E365-8A69-72539254AE6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817643" y="3446681"/>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16,11-15</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
        <p:nvSpPr>
          <p:cNvPr id="424" name="Google Shape;424;p44"/>
          <p:cNvSpPr txBox="1">
            <a:spLocks noGrp="1"/>
          </p:cNvSpPr>
          <p:nvPr>
            <p:ph type="body" idx="1"/>
          </p:nvPr>
        </p:nvSpPr>
        <p:spPr>
          <a:xfrm>
            <a:off x="577049" y="1001547"/>
            <a:ext cx="8231946" cy="3876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Nos embarcamos en </a:t>
            </a:r>
            <a:r>
              <a:rPr lang="es-MX" sz="2200" dirty="0" err="1">
                <a:solidFill>
                  <a:schemeClr val="dk1"/>
                </a:solidFill>
              </a:rPr>
              <a:t>Tróada</a:t>
            </a:r>
            <a:r>
              <a:rPr lang="es-MX" sz="2200" dirty="0">
                <a:solidFill>
                  <a:schemeClr val="dk1"/>
                </a:solidFill>
              </a:rPr>
              <a:t> y fuimos derechos a Samotracia, y al día siguiente a </a:t>
            </a:r>
            <a:r>
              <a:rPr lang="es-MX" sz="2200" dirty="0" err="1">
                <a:solidFill>
                  <a:schemeClr val="dk1"/>
                </a:solidFill>
              </a:rPr>
              <a:t>Neápolis</a:t>
            </a:r>
            <a:r>
              <a:rPr lang="es-MX" sz="2200" dirty="0">
                <a:solidFill>
                  <a:schemeClr val="dk1"/>
                </a:solidFill>
              </a:rPr>
              <a:t>; de allí pasamos a Filipos, que es una de las principales ciudades de la demarcación de Macedonia, y colonia. En esta ciudad nos detuvimos algunos días. El sábado salimos de la puerta, a la orilla de un río, donde suponíamos que habría un sitio para orar. Nos sentamos y empezamos a hablar a las mujeres que habían concurrido. Una de ellas, llamada Lidia, vendedora de púrpura, natural de la ciudad de </a:t>
            </a:r>
            <a:r>
              <a:rPr lang="es-MX" sz="2200" dirty="0" err="1">
                <a:solidFill>
                  <a:schemeClr val="dk1"/>
                </a:solidFill>
              </a:rPr>
              <a:t>Tiatira</a:t>
            </a:r>
            <a:r>
              <a:rPr lang="es-MX" sz="2200" dirty="0">
                <a:solidFill>
                  <a:schemeClr val="dk1"/>
                </a:solidFill>
              </a:rPr>
              <a:t>, y que adoraba a Dios, nos escuchaba. El Señor le abrió el corazón para que se adhiriese a las palabras de Pablo. </a:t>
            </a:r>
            <a:endParaRPr lang="en-US" sz="2200" dirty="0">
              <a:solidFill>
                <a:schemeClr val="dk1"/>
              </a:solidFill>
            </a:endParaRPr>
          </a:p>
        </p:txBody>
      </p:sp>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16,11-15</a:t>
            </a:r>
          </a:p>
        </p:txBody>
      </p:sp>
      <p:sp>
        <p:nvSpPr>
          <p:cNvPr id="424" name="Google Shape;424;p44"/>
          <p:cNvSpPr txBox="1">
            <a:spLocks noGrp="1"/>
          </p:cNvSpPr>
          <p:nvPr>
            <p:ph type="body" idx="1"/>
          </p:nvPr>
        </p:nvSpPr>
        <p:spPr>
          <a:xfrm>
            <a:off x="842216" y="518176"/>
            <a:ext cx="7662592" cy="13560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Cuando ella y los de su casa recibieron el bautismo, suplicó: “Si juzgan que soy fiel al Señor, vengan y quédense en mi casa”. Y nos obligó a ir.</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sp>
        <p:nvSpPr>
          <p:cNvPr id="6" name="CuadroTexto 5">
            <a:extLst>
              <a:ext uri="{FF2B5EF4-FFF2-40B4-BE49-F238E27FC236}">
                <a16:creationId xmlns:a16="http://schemas.microsoft.com/office/drawing/2014/main" id="{0E04E70D-C91A-B49B-D5D5-B38DAA903AF5}"/>
              </a:ext>
            </a:extLst>
          </p:cNvPr>
          <p:cNvSpPr txBox="1"/>
          <p:nvPr/>
        </p:nvSpPr>
        <p:spPr>
          <a:xfrm>
            <a:off x="964229" y="2511209"/>
            <a:ext cx="6800296" cy="1446550"/>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200" dirty="0">
                <a:solidFill>
                  <a:schemeClr val="dk1"/>
                </a:solidFill>
                <a:latin typeface="Bitter"/>
                <a:sym typeface="Bitter"/>
              </a:rPr>
              <a:t>      ¿Qué significa que Lidia sea una “temerosa de Dios”?</a:t>
            </a:r>
          </a:p>
          <a:p>
            <a:pPr marL="0" lvl="0" indent="0" algn="ctr" rtl="0">
              <a:spcBef>
                <a:spcPts val="0"/>
              </a:spcBef>
              <a:spcAft>
                <a:spcPts val="0"/>
              </a:spcAft>
              <a:buNone/>
            </a:pPr>
            <a:r>
              <a:rPr lang="es-MX" sz="2200" dirty="0">
                <a:solidFill>
                  <a:schemeClr val="dk1"/>
                </a:solidFill>
                <a:latin typeface="Bitter"/>
                <a:sym typeface="Bitter"/>
              </a:rPr>
              <a:t>   ¿Cómo podemos interpretar la invitación de     </a:t>
            </a:r>
          </a:p>
          <a:p>
            <a:pPr marL="0" lvl="0" indent="0" algn="ctr" rtl="0">
              <a:spcBef>
                <a:spcPts val="0"/>
              </a:spcBef>
              <a:spcAft>
                <a:spcPts val="0"/>
              </a:spcAft>
              <a:buNone/>
            </a:pPr>
            <a:r>
              <a:rPr lang="es-MX" sz="2200" dirty="0">
                <a:solidFill>
                  <a:schemeClr val="dk1"/>
                </a:solidFill>
                <a:latin typeface="Bitter"/>
                <a:sym typeface="Bitter"/>
              </a:rPr>
              <a:t>       Lidia a que los misioneros se queden en su casa?</a:t>
            </a:r>
            <a:endParaRPr lang="en-US" sz="2200" dirty="0">
              <a:solidFill>
                <a:schemeClr val="dk1"/>
              </a:solidFill>
              <a:latin typeface="Bitter"/>
              <a:sym typeface="Bitter"/>
            </a:endParaRPr>
          </a:p>
        </p:txBody>
      </p:sp>
      <p:grpSp>
        <p:nvGrpSpPr>
          <p:cNvPr id="8" name="Google Shape;505;p47">
            <a:extLst>
              <a:ext uri="{FF2B5EF4-FFF2-40B4-BE49-F238E27FC236}">
                <a16:creationId xmlns:a16="http://schemas.microsoft.com/office/drawing/2014/main" id="{93B688FF-5357-83A6-DAE2-63DCE255071A}"/>
              </a:ext>
            </a:extLst>
          </p:cNvPr>
          <p:cNvGrpSpPr/>
          <p:nvPr/>
        </p:nvGrpSpPr>
        <p:grpSpPr>
          <a:xfrm>
            <a:off x="7444134" y="1769994"/>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pic>
        <p:nvPicPr>
          <p:cNvPr id="18" name="Google Shape;968;p64">
            <a:extLst>
              <a:ext uri="{FF2B5EF4-FFF2-40B4-BE49-F238E27FC236}">
                <a16:creationId xmlns:a16="http://schemas.microsoft.com/office/drawing/2014/main" id="{7738CE91-F773-CC85-A473-DC037A1C94B8}"/>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974809" y="2541979"/>
            <a:ext cx="362128" cy="447878"/>
          </a:xfrm>
          <a:prstGeom prst="rect">
            <a:avLst/>
          </a:prstGeom>
          <a:noFill/>
          <a:ln>
            <a:noFill/>
          </a:ln>
        </p:spPr>
      </p:pic>
      <p:pic>
        <p:nvPicPr>
          <p:cNvPr id="19" name="Google Shape;969;p64">
            <a:extLst>
              <a:ext uri="{FF2B5EF4-FFF2-40B4-BE49-F238E27FC236}">
                <a16:creationId xmlns:a16="http://schemas.microsoft.com/office/drawing/2014/main" id="{62C75F99-00BE-3184-4138-F4661B79B089}"/>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982280" y="3165390"/>
            <a:ext cx="362127" cy="4712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703" y="4790194"/>
            <a:ext cx="958788" cy="273184"/>
          </a:xfrm>
          <a:prstGeom prst="rect">
            <a:avLst/>
          </a:prstGeom>
        </p:spPr>
      </p:pic>
      <p:sp>
        <p:nvSpPr>
          <p:cNvPr id="398" name="Google Shape;398;p41"/>
          <p:cNvSpPr txBox="1">
            <a:spLocks noGrp="1"/>
          </p:cNvSpPr>
          <p:nvPr>
            <p:ph type="subTitle" idx="1"/>
          </p:nvPr>
        </p:nvSpPr>
        <p:spPr>
          <a:xfrm>
            <a:off x="723873" y="867381"/>
            <a:ext cx="7853224" cy="3994951"/>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400" dirty="0"/>
              <a:t>Este relato misionero ¡narra la penetración del evangelio en Europa! La aventura de la fe comenzó en Jerusalén, junto a una tumba vacía; luego se extendió por Samaria y Antioquía de Siria, y de allí Asia Menor y Europa. Nos encontramos en el año 50 d.C., a veinte años de la resurrección de Jesucristo. La primera ciudad de Europa donde se instala Pablo es Filipos, colonia romana con una población mayoritariamente griega y romana. Pablo insiste en buscar, por lo menos, simpatizantes entre el judaísmo.</a:t>
            </a:r>
            <a:endParaRPr lang="en-US" sz="2400" dirty="0"/>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0294C738-32DE-416A-DA32-5BDADDF82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subTitle" idx="1"/>
          </p:nvPr>
        </p:nvSpPr>
        <p:spPr>
          <a:xfrm>
            <a:off x="327642" y="659864"/>
            <a:ext cx="5511439" cy="3994951"/>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400" dirty="0"/>
              <a:t>Es el tiempo en que las primeras comunidades que empiezan a aparecer, aún unidas a la fe judía, aunque empieza a haber una reacción adversa contra los seguidores de Jesús y se presienten tiempos duros. Incluido el martirio. Pero, en esos momentos difíciles, Jesús va a estar siempre presente en la comunidad.</a:t>
            </a:r>
            <a:endParaRPr lang="en-US" sz="24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90422" y="102812"/>
            <a:ext cx="482592" cy="498159"/>
          </a:xfrm>
          <a:prstGeom prst="rect">
            <a:avLst/>
          </a:prstGeom>
        </p:spPr>
      </p:pic>
      <p:sp>
        <p:nvSpPr>
          <p:cNvPr id="6" name="Google Shape;397;p41">
            <a:extLst>
              <a:ext uri="{FF2B5EF4-FFF2-40B4-BE49-F238E27FC236}">
                <a16:creationId xmlns:a16="http://schemas.microsoft.com/office/drawing/2014/main" id="{A567B945-432F-34D1-0281-0C54E6C51748}"/>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5A2853E6-85C4-9C28-7FBF-4FA8C337BB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86" y="69710"/>
            <a:ext cx="958788" cy="273184"/>
          </a:xfrm>
          <a:prstGeom prst="rect">
            <a:avLst/>
          </a:prstGeom>
        </p:spPr>
      </p:pic>
      <p:pic>
        <p:nvPicPr>
          <p:cNvPr id="8" name="Imagen 7">
            <a:extLst>
              <a:ext uri="{FF2B5EF4-FFF2-40B4-BE49-F238E27FC236}">
                <a16:creationId xmlns:a16="http://schemas.microsoft.com/office/drawing/2014/main" id="{BB08DAAE-81F9-750E-D819-327BB2E203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9081" y="749418"/>
            <a:ext cx="2992637" cy="3748606"/>
          </a:xfrm>
          <a:prstGeom prst="rect">
            <a:avLst/>
          </a:prstGeom>
        </p:spPr>
      </p:pic>
    </p:spTree>
    <p:extLst>
      <p:ext uri="{BB962C8B-B14F-4D97-AF65-F5344CB8AC3E}">
        <p14:creationId xmlns:p14="http://schemas.microsoft.com/office/powerpoint/2010/main" val="2970722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sp>
        <p:nvSpPr>
          <p:cNvPr id="398" name="Google Shape;398;p41"/>
          <p:cNvSpPr txBox="1">
            <a:spLocks noGrp="1"/>
          </p:cNvSpPr>
          <p:nvPr>
            <p:ph type="subTitle" idx="1"/>
          </p:nvPr>
        </p:nvSpPr>
        <p:spPr>
          <a:xfrm>
            <a:off x="452760" y="310440"/>
            <a:ext cx="8122302" cy="4659214"/>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200" dirty="0"/>
              <a:t>El relato de Hechos, hasta ahora en tercera persona, pasa a la primera persona del plural: “desembarcamos” (</a:t>
            </a:r>
            <a:r>
              <a:rPr lang="es-MX" sz="2200" dirty="0" err="1"/>
              <a:t>Hch</a:t>
            </a:r>
            <a:r>
              <a:rPr lang="es-MX" sz="2200" dirty="0"/>
              <a:t> 16,10-11). Probablemente porque Lucas acompaña a Pablo. La misión en Europa empieza con unas mujeres reunidas para orar. Son unas pocas judías, puesto que respetan el sábado. Por ser tan pocos, no tienen una sinagoga y se reúnen fuera de la ciudad. Y allá va Pablo a encontrarlas.</a:t>
            </a:r>
          </a:p>
          <a:p>
            <a:pPr marL="0" lvl="0" indent="0" algn="l" rtl="0">
              <a:spcBef>
                <a:spcPts val="0"/>
              </a:spcBef>
              <a:spcAft>
                <a:spcPts val="1200"/>
              </a:spcAft>
              <a:buNone/>
            </a:pPr>
            <a:r>
              <a:rPr lang="es-MX" sz="2200" dirty="0"/>
              <a:t>La comunidad cristiana de Filipos recibió más tarde una de las cartas más amables de Pablo, señal de que guardaba recuerdos positivos de ella.</a:t>
            </a:r>
            <a:endParaRPr lang="en-US" sz="2200" dirty="0"/>
          </a:p>
        </p:txBody>
      </p:sp>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subTitle" idx="1"/>
          </p:nvPr>
        </p:nvSpPr>
        <p:spPr>
          <a:xfrm>
            <a:off x="474369" y="506734"/>
            <a:ext cx="4673651"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300" dirty="0"/>
              <a:t>El testimonio de Lidia resulta un ejemplo de todas las mujeres que son sembradoras de la vida, aglutinadoras de las familias. Aun con todas las dificultades que puedan vivir, Lidia prueba que su fe es firme, abriéndose a la hospitalidad, a compartir la mesa y el techo. “¡Y nos obligó a aceptar!”. ¡Lidia les ayuda a decidirse! Como tantas mujeres de corazón hospitalario y servicial.</a:t>
            </a:r>
            <a:endParaRPr lang="en-US" sz="23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pic>
        <p:nvPicPr>
          <p:cNvPr id="10" name="Imagen 9">
            <a:extLst>
              <a:ext uri="{FF2B5EF4-FFF2-40B4-BE49-F238E27FC236}">
                <a16:creationId xmlns:a16="http://schemas.microsoft.com/office/drawing/2014/main" id="{F538DDE6-CBCA-6EF6-1B38-9B214333F1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1293" y="45855"/>
            <a:ext cx="3410140" cy="5143500"/>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2160</Words>
  <Application>Microsoft Office PowerPoint</Application>
  <PresentationFormat>Presentación en pantalla (16:9)</PresentationFormat>
  <Paragraphs>71</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Berkshire Swash</vt:lpstr>
      <vt:lpstr>Didact Gothic</vt:lpstr>
      <vt:lpstr>Bitter</vt:lpstr>
      <vt:lpstr>Arial</vt:lpstr>
      <vt:lpstr>PT Sans</vt:lpstr>
      <vt:lpstr>Nunito</vt:lpstr>
      <vt:lpstr>Enjoy Poetry Break Day by Slidesgo</vt:lpstr>
      <vt:lpstr>1_Enjoy Poetry Break Day by Slidesgo</vt:lpstr>
      <vt:lpstr>Estudio Orante De Hechos de  los Apóstoles</vt:lpstr>
      <vt:lpstr>Tema 8</vt:lpstr>
      <vt:lpstr>Introducción</vt:lpstr>
      <vt:lpstr>1. Lectura: Hch 16,11-15</vt:lpstr>
      <vt:lpstr>1. Lectura: Hch 16,11-15</vt:lpstr>
      <vt:lpstr>Pistas para acoger el texto…</vt:lpstr>
      <vt:lpstr>Presentación de PowerPoint</vt:lpstr>
      <vt:lpstr>Presentación de PowerPoint</vt:lpstr>
      <vt:lpstr>Presentación de PowerPoint</vt:lpstr>
      <vt:lpstr>Presentación de PowerPoint</vt:lpstr>
      <vt:lpstr>Presentación de PowerPoint</vt:lpstr>
      <vt:lpstr>Claves para comprender Hechos 16,11-15.</vt:lpstr>
      <vt:lpstr>Claves para comprender Hechos 16,11-15.</vt:lpstr>
      <vt:lpstr>Claves para comprender Hechos 16,11-15.</vt:lpstr>
      <vt:lpstr>2. Meditación</vt:lpstr>
      <vt:lpstr>2. Meditación</vt:lpstr>
      <vt:lpstr>3. Oración</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13</cp:revision>
  <dcterms:modified xsi:type="dcterms:W3CDTF">2024-06-10T19:43:17Z</dcterms:modified>
</cp:coreProperties>
</file>